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693" r:id="rId2"/>
    <p:sldId id="724" r:id="rId3"/>
    <p:sldId id="725" r:id="rId4"/>
    <p:sldId id="482" r:id="rId5"/>
    <p:sldId id="726" r:id="rId6"/>
    <p:sldId id="545" r:id="rId7"/>
    <p:sldId id="727" r:id="rId8"/>
    <p:sldId id="472" r:id="rId9"/>
    <p:sldId id="729" r:id="rId10"/>
    <p:sldId id="673" r:id="rId11"/>
    <p:sldId id="731" r:id="rId12"/>
    <p:sldId id="674" r:id="rId13"/>
    <p:sldId id="733" r:id="rId14"/>
    <p:sldId id="730" r:id="rId15"/>
    <p:sldId id="734" r:id="rId16"/>
    <p:sldId id="675" r:id="rId17"/>
    <p:sldId id="676" r:id="rId18"/>
    <p:sldId id="677" r:id="rId19"/>
    <p:sldId id="735" r:id="rId20"/>
    <p:sldId id="736" r:id="rId21"/>
    <p:sldId id="678" r:id="rId22"/>
    <p:sldId id="737" r:id="rId23"/>
    <p:sldId id="738" r:id="rId24"/>
    <p:sldId id="633" r:id="rId25"/>
    <p:sldId id="739" r:id="rId26"/>
    <p:sldId id="486" r:id="rId27"/>
    <p:sldId id="487" r:id="rId28"/>
    <p:sldId id="488" r:id="rId2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2D1E8"/>
    <a:srgbClr val="FFB4FF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1092" y="-594"/>
      </p:cViewPr>
      <p:guideLst>
        <p:guide orient="horz" pos="22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2021/12/15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6.png"/><Relationship Id="rId7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0.png"/><Relationship Id="rId4" Type="http://schemas.openxmlformats.org/officeDocument/2006/relationships/image" Target="../media/image17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6.png"/><Relationship Id="rId7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0.png"/><Relationship Id="rId4" Type="http://schemas.openxmlformats.org/officeDocument/2006/relationships/image" Target="../media/image17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21.png"/><Relationship Id="rId4" Type="http://schemas.openxmlformats.org/officeDocument/2006/relationships/image" Target="../media/image17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7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tiff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7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7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17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7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f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17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png"/><Relationship Id="rId5" Type="http://schemas.openxmlformats.org/officeDocument/2006/relationships/image" Target="../media/image30.tiff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0.tiff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0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5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33.tiff"/><Relationship Id="rId5" Type="http://schemas.openxmlformats.org/officeDocument/2006/relationships/image" Target="../media/image32.png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tiff"/><Relationship Id="rId5" Type="http://schemas.openxmlformats.org/officeDocument/2006/relationships/image" Target="../media/image36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tags" Target="../tags/tag17.xml"/><Relationship Id="rId7" Type="http://schemas.openxmlformats.org/officeDocument/2006/relationships/image" Target="../media/image38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8.png"/><Relationship Id="rId5" Type="http://schemas.openxmlformats.org/officeDocument/2006/relationships/tags" Target="../tags/tag19.xml"/><Relationship Id="rId10" Type="http://schemas.openxmlformats.org/officeDocument/2006/relationships/image" Target="../media/image47.png"/><Relationship Id="rId4" Type="http://schemas.openxmlformats.org/officeDocument/2006/relationships/tags" Target="../tags/tag18.xml"/><Relationship Id="rId9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6" Type="http://schemas.openxmlformats.org/officeDocument/2006/relationships/image" Target="../media/image11.png"/><Relationship Id="rId5" Type="http://schemas.openxmlformats.org/officeDocument/2006/relationships/image" Target="../media/image10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.tif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image" Target="../media/image15.tif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tiff"/><Relationship Id="rId4" Type="http://schemas.openxmlformats.org/officeDocument/2006/relationships/image" Target="../media/image17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1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人教版三年级下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85672" y="168739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　年、月、日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060623" y="28098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第六单元  年、月、日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897204" y="3691322"/>
            <a:ext cx="6833937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4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4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课时 </a:t>
            </a:r>
            <a:r>
              <a:rPr lang="zh-CN" altLang="en-US" sz="4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认</a:t>
            </a:r>
            <a:r>
              <a:rPr lang="zh-CN" altLang="en-US" sz="4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识平年、闰年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311785" y="1399540"/>
            <a:ext cx="5822950" cy="2937510"/>
          </a:xfrm>
          <a:prstGeom prst="rect">
            <a:avLst/>
          </a:prstGeom>
          <a:solidFill>
            <a:schemeClr val="bg1"/>
          </a:solidFill>
          <a:ln>
            <a:solidFill>
              <a:srgbClr val="8BD0E9"/>
            </a:solidFill>
          </a:ln>
          <a:effectLst>
            <a:outerShdw blurRad="25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6287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7175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" y="1489075"/>
            <a:ext cx="5648325" cy="273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36945" y="81915"/>
            <a:ext cx="2973070" cy="32645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43315" y="922020"/>
            <a:ext cx="2024380" cy="26327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447155" y="1674495"/>
            <a:ext cx="2540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/>
              <a:t>1997年~2008年哪年是闰年?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070" y="4629785"/>
            <a:ext cx="1851025" cy="1894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245"/>
          <p:cNvSpPr>
            <a:spLocks noChangeArrowheads="1"/>
          </p:cNvSpPr>
          <p:nvPr/>
        </p:nvSpPr>
        <p:spPr bwMode="auto">
          <a:xfrm>
            <a:off x="3173095" y="5020945"/>
            <a:ext cx="6208395" cy="716280"/>
          </a:xfrm>
          <a:prstGeom prst="wedgeRoundRectCallout">
            <a:avLst>
              <a:gd name="adj1" fmla="val -53968"/>
              <a:gd name="adj2" fmla="val -1419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2000年、2004年、2008年是闰年。</a:t>
            </a:r>
          </a:p>
        </p:txBody>
      </p:sp>
      <p:sp>
        <p:nvSpPr>
          <p:cNvPr id="10" name="椭圆 1"/>
          <p:cNvSpPr/>
          <p:nvPr/>
        </p:nvSpPr>
        <p:spPr>
          <a:xfrm>
            <a:off x="4769485" y="1487805"/>
            <a:ext cx="1267460" cy="887730"/>
          </a:xfrm>
          <a:custGeom>
            <a:avLst/>
            <a:gdLst>
              <a:gd name="connsiteX0" fmla="*/ 0 w 1495425"/>
              <a:gd name="connsiteY0" fmla="*/ 509588 h 1019175"/>
              <a:gd name="connsiteX1" fmla="*/ 747713 w 1495425"/>
              <a:gd name="connsiteY1" fmla="*/ 0 h 1019175"/>
              <a:gd name="connsiteX2" fmla="*/ 1495426 w 1495425"/>
              <a:gd name="connsiteY2" fmla="*/ 509588 h 1019175"/>
              <a:gd name="connsiteX3" fmla="*/ 747713 w 1495425"/>
              <a:gd name="connsiteY3" fmla="*/ 1019176 h 1019175"/>
              <a:gd name="connsiteX4" fmla="*/ 0 w 1495425"/>
              <a:gd name="connsiteY4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5425" h="1019175" extrusionOk="0">
                <a:moveTo>
                  <a:pt x="0" y="509588"/>
                </a:moveTo>
                <a:cubicBezTo>
                  <a:pt x="12005" y="137845"/>
                  <a:pt x="370520" y="28804"/>
                  <a:pt x="747713" y="0"/>
                </a:cubicBezTo>
                <a:cubicBezTo>
                  <a:pt x="1134906" y="-9739"/>
                  <a:pt x="1503080" y="201313"/>
                  <a:pt x="1495426" y="509588"/>
                </a:cubicBezTo>
                <a:cubicBezTo>
                  <a:pt x="1567658" y="743282"/>
                  <a:pt x="1150431" y="1045247"/>
                  <a:pt x="747713" y="1019176"/>
                </a:cubicBezTo>
                <a:cubicBezTo>
                  <a:pt x="318839" y="1071473"/>
                  <a:pt x="29728" y="764878"/>
                  <a:pt x="0" y="509588"/>
                </a:cubicBezTo>
                <a:close/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sp>
        <p:nvSpPr>
          <p:cNvPr id="14" name="椭圆 13"/>
          <p:cNvSpPr/>
          <p:nvPr/>
        </p:nvSpPr>
        <p:spPr>
          <a:xfrm>
            <a:off x="4690745" y="2504440"/>
            <a:ext cx="1346200" cy="842010"/>
          </a:xfrm>
          <a:custGeom>
            <a:avLst/>
            <a:gdLst>
              <a:gd name="connsiteX0" fmla="*/ 0 w 1495425"/>
              <a:gd name="connsiteY0" fmla="*/ 509588 h 1019175"/>
              <a:gd name="connsiteX1" fmla="*/ 747713 w 1495425"/>
              <a:gd name="connsiteY1" fmla="*/ 0 h 1019175"/>
              <a:gd name="connsiteX2" fmla="*/ 1495426 w 1495425"/>
              <a:gd name="connsiteY2" fmla="*/ 509588 h 1019175"/>
              <a:gd name="connsiteX3" fmla="*/ 747713 w 1495425"/>
              <a:gd name="connsiteY3" fmla="*/ 1019176 h 1019175"/>
              <a:gd name="connsiteX4" fmla="*/ 0 w 1495425"/>
              <a:gd name="connsiteY4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5425" h="1019175" extrusionOk="0">
                <a:moveTo>
                  <a:pt x="0" y="509588"/>
                </a:moveTo>
                <a:cubicBezTo>
                  <a:pt x="12005" y="137845"/>
                  <a:pt x="370520" y="28804"/>
                  <a:pt x="747713" y="0"/>
                </a:cubicBezTo>
                <a:cubicBezTo>
                  <a:pt x="1134906" y="-9739"/>
                  <a:pt x="1503080" y="201313"/>
                  <a:pt x="1495426" y="509588"/>
                </a:cubicBezTo>
                <a:cubicBezTo>
                  <a:pt x="1567658" y="743282"/>
                  <a:pt x="1150431" y="1045247"/>
                  <a:pt x="747713" y="1019176"/>
                </a:cubicBezTo>
                <a:cubicBezTo>
                  <a:pt x="318839" y="1071473"/>
                  <a:pt x="29728" y="764878"/>
                  <a:pt x="0" y="509588"/>
                </a:cubicBezTo>
                <a:close/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sp>
        <p:nvSpPr>
          <p:cNvPr id="15" name="椭圆 14"/>
          <p:cNvSpPr/>
          <p:nvPr/>
        </p:nvSpPr>
        <p:spPr>
          <a:xfrm>
            <a:off x="4690745" y="3442970"/>
            <a:ext cx="1346200" cy="876300"/>
          </a:xfrm>
          <a:custGeom>
            <a:avLst/>
            <a:gdLst>
              <a:gd name="connsiteX0" fmla="*/ 0 w 1495425"/>
              <a:gd name="connsiteY0" fmla="*/ 509588 h 1019175"/>
              <a:gd name="connsiteX1" fmla="*/ 747713 w 1495425"/>
              <a:gd name="connsiteY1" fmla="*/ 0 h 1019175"/>
              <a:gd name="connsiteX2" fmla="*/ 1495426 w 1495425"/>
              <a:gd name="connsiteY2" fmla="*/ 509588 h 1019175"/>
              <a:gd name="connsiteX3" fmla="*/ 747713 w 1495425"/>
              <a:gd name="connsiteY3" fmla="*/ 1019176 h 1019175"/>
              <a:gd name="connsiteX4" fmla="*/ 0 w 1495425"/>
              <a:gd name="connsiteY4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5425" h="1019175" extrusionOk="0">
                <a:moveTo>
                  <a:pt x="0" y="509588"/>
                </a:moveTo>
                <a:cubicBezTo>
                  <a:pt x="12005" y="137845"/>
                  <a:pt x="370520" y="28804"/>
                  <a:pt x="747713" y="0"/>
                </a:cubicBezTo>
                <a:cubicBezTo>
                  <a:pt x="1134906" y="-9739"/>
                  <a:pt x="1503080" y="201313"/>
                  <a:pt x="1495426" y="509588"/>
                </a:cubicBezTo>
                <a:cubicBezTo>
                  <a:pt x="1567658" y="743282"/>
                  <a:pt x="1150431" y="1045247"/>
                  <a:pt x="747713" y="1019176"/>
                </a:cubicBezTo>
                <a:cubicBezTo>
                  <a:pt x="318839" y="1071473"/>
                  <a:pt x="29728" y="764878"/>
                  <a:pt x="0" y="509588"/>
                </a:cubicBezTo>
                <a:close/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0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311785" y="1399540"/>
            <a:ext cx="5822950" cy="2937510"/>
          </a:xfrm>
          <a:prstGeom prst="rect">
            <a:avLst/>
          </a:prstGeom>
          <a:solidFill>
            <a:schemeClr val="bg1"/>
          </a:solidFill>
          <a:ln>
            <a:solidFill>
              <a:srgbClr val="8BD0E9"/>
            </a:solidFill>
          </a:ln>
          <a:effectLst>
            <a:outerShdw blurRad="25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6287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7175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" y="1489075"/>
            <a:ext cx="5648325" cy="273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36945" y="81915"/>
            <a:ext cx="2973070" cy="32645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52840" y="911860"/>
            <a:ext cx="2024380" cy="26327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494780" y="1674495"/>
            <a:ext cx="2540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/>
              <a:t>这个规律,往后推算,下一个闰年是哪一年?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070" y="4619625"/>
            <a:ext cx="1851025" cy="1894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245"/>
          <p:cNvSpPr>
            <a:spLocks noChangeArrowheads="1"/>
          </p:cNvSpPr>
          <p:nvPr/>
        </p:nvSpPr>
        <p:spPr bwMode="auto">
          <a:xfrm>
            <a:off x="3173095" y="4618990"/>
            <a:ext cx="6184900" cy="1608455"/>
          </a:xfrm>
          <a:prstGeom prst="wedgeRoundRectCallout">
            <a:avLst>
              <a:gd name="adj1" fmla="val -53968"/>
              <a:gd name="adj2" fmla="val -1419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ea"/>
              </a:rPr>
              <a:t>2008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ea"/>
              </a:rPr>
              <a:t>年是闰年，（ 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ea"/>
              </a:rPr>
              <a:t>   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ea"/>
              </a:rPr>
              <a:t>   ）年后即（     ）年又是闰年。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90681" y="5140973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4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11043" y="4634243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2012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6" grpId="0"/>
      <p:bldP spid="16" grpId="1"/>
      <p:bldP spid="17" grpId="0"/>
      <p:bldP spid="1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70535" y="1885950"/>
            <a:ext cx="5394325" cy="2481580"/>
          </a:xfrm>
          <a:prstGeom prst="rect">
            <a:avLst/>
          </a:prstGeom>
          <a:solidFill>
            <a:schemeClr val="bg1"/>
          </a:solidFill>
          <a:ln w="57150">
            <a:solidFill>
              <a:srgbClr val="FFB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795" y="2059940"/>
            <a:ext cx="5043805" cy="184721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570855" y="3298825"/>
            <a:ext cx="206375" cy="608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70855" y="2059940"/>
            <a:ext cx="206375" cy="608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AutoShape 245"/>
          <p:cNvSpPr>
            <a:spLocks noChangeArrowheads="1"/>
          </p:cNvSpPr>
          <p:nvPr/>
        </p:nvSpPr>
        <p:spPr bwMode="auto">
          <a:xfrm>
            <a:off x="156845" y="1397635"/>
            <a:ext cx="2319020" cy="1069340"/>
          </a:xfrm>
          <a:prstGeom prst="wedgeRoundRectCallout">
            <a:avLst>
              <a:gd name="adj1" fmla="val -53968"/>
              <a:gd name="adj2" fmla="val -14193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1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sz="1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ea"/>
              </a:rPr>
              <a:t>我总是绕着太阳转动，转一圈大约要用</a:t>
            </a:r>
            <a:r>
              <a:rPr lang="en-US" altLang="zh-CN" sz="1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ea"/>
              </a:rPr>
              <a:t>365</a:t>
            </a:r>
            <a:r>
              <a:rPr lang="zh-CN" altLang="en-US" sz="1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ea"/>
              </a:rPr>
              <a:t>天</a:t>
            </a:r>
            <a:r>
              <a:rPr lang="en-US" altLang="zh-CN" sz="1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ea"/>
              </a:rPr>
              <a:t>5</a:t>
            </a:r>
            <a:r>
              <a:rPr lang="zh-CN" altLang="en-US" sz="1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ea"/>
              </a:rPr>
              <a:t>时</a:t>
            </a:r>
            <a:r>
              <a:rPr lang="en-US" altLang="zh-CN" sz="1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ea"/>
              </a:rPr>
              <a:t>48</a:t>
            </a:r>
            <a:r>
              <a:rPr lang="zh-CN" altLang="en-US" sz="1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ea"/>
              </a:rPr>
              <a:t>秒</a:t>
            </a:r>
            <a:r>
              <a:rPr lang="en-US" altLang="zh-CN" sz="1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ea"/>
              </a:rPr>
              <a:t>46</a:t>
            </a:r>
            <a:r>
              <a:rPr lang="zh-CN" altLang="en-US" sz="1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ea"/>
              </a:rPr>
              <a:t>秒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8571865" y="1497965"/>
            <a:ext cx="2775585" cy="451485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你知道吗</a:t>
            </a:r>
            <a:r>
              <a:rPr lang="zh-CN" altLang="en-US"/>
              <a:t>？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6403975" y="2059940"/>
            <a:ext cx="5508625" cy="3422650"/>
          </a:xfrm>
          <a:prstGeom prst="roundRect">
            <a:avLst/>
          </a:prstGeom>
          <a:solidFill>
            <a:srgbClr val="FFB4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800"/>
              <a:t>         </a:t>
            </a:r>
            <a:r>
              <a:rPr lang="zh-CN" altLang="en-US" sz="2800" b="1">
                <a:solidFill>
                  <a:schemeClr val="tx1"/>
                </a:solidFill>
              </a:rPr>
              <a:t>公历中，将一年定位</a:t>
            </a:r>
            <a:r>
              <a:rPr lang="en-US" altLang="zh-CN" sz="2800" b="1">
                <a:solidFill>
                  <a:schemeClr val="tx1"/>
                </a:solidFill>
              </a:rPr>
              <a:t>365</a:t>
            </a:r>
            <a:r>
              <a:rPr lang="zh-CN" altLang="en-US" sz="2800" b="1">
                <a:solidFill>
                  <a:schemeClr val="tx1"/>
                </a:solidFill>
              </a:rPr>
              <a:t>天（平年）。这样，每过</a:t>
            </a:r>
            <a:r>
              <a:rPr lang="en-US" altLang="zh-CN" sz="2800" b="1">
                <a:solidFill>
                  <a:schemeClr val="tx1"/>
                </a:solidFill>
              </a:rPr>
              <a:t>4</a:t>
            </a:r>
            <a:r>
              <a:rPr lang="zh-CN" altLang="en-US" sz="2800" b="1">
                <a:solidFill>
                  <a:schemeClr val="tx1"/>
                </a:solidFill>
              </a:rPr>
              <a:t>年差不多就要少记</a:t>
            </a:r>
            <a:r>
              <a:rPr lang="en-US" altLang="zh-CN" sz="2800" b="1">
                <a:solidFill>
                  <a:schemeClr val="tx1"/>
                </a:solidFill>
              </a:rPr>
              <a:t>1</a:t>
            </a:r>
            <a:r>
              <a:rPr lang="zh-CN" altLang="en-US" sz="2800" b="1">
                <a:solidFill>
                  <a:schemeClr val="tx1"/>
                </a:solidFill>
              </a:rPr>
              <a:t>天，把这</a:t>
            </a:r>
            <a:r>
              <a:rPr lang="en-US" altLang="zh-CN" sz="2800" b="1">
                <a:solidFill>
                  <a:schemeClr val="tx1"/>
                </a:solidFill>
              </a:rPr>
              <a:t>1</a:t>
            </a:r>
            <a:r>
              <a:rPr lang="zh-CN" altLang="en-US" sz="2800" b="1">
                <a:solidFill>
                  <a:schemeClr val="tx1"/>
                </a:solidFill>
              </a:rPr>
              <a:t>天加在</a:t>
            </a:r>
            <a:r>
              <a:rPr lang="en-US" altLang="zh-CN" sz="2800" b="1">
                <a:solidFill>
                  <a:schemeClr val="tx1"/>
                </a:solidFill>
              </a:rPr>
              <a:t>2</a:t>
            </a:r>
            <a:r>
              <a:rPr lang="zh-CN" altLang="en-US" sz="2800" b="1">
                <a:solidFill>
                  <a:schemeClr val="tx1"/>
                </a:solidFill>
              </a:rPr>
              <a:t>月里，这一年就有</a:t>
            </a:r>
            <a:r>
              <a:rPr lang="en-US" altLang="zh-CN" sz="2800" b="1">
                <a:solidFill>
                  <a:schemeClr val="tx1"/>
                </a:solidFill>
              </a:rPr>
              <a:t>366</a:t>
            </a:r>
            <a:r>
              <a:rPr lang="zh-CN" altLang="en-US" sz="2800" b="1">
                <a:solidFill>
                  <a:schemeClr val="tx1"/>
                </a:solidFill>
              </a:rPr>
              <a:t>年（闰年）。我国古代就知道一年有</a:t>
            </a:r>
            <a:r>
              <a:rPr lang="en-US" altLang="zh-CN" sz="2800" b="1">
                <a:solidFill>
                  <a:schemeClr val="tx1"/>
                </a:solidFill>
              </a:rPr>
              <a:t>365</a:t>
            </a:r>
            <a:r>
              <a:rPr lang="zh-CN" altLang="en-US" sz="2800" b="1">
                <a:solidFill>
                  <a:schemeClr val="tx1"/>
                </a:solidFill>
              </a:rPr>
              <a:t>天零</a:t>
            </a:r>
            <a:r>
              <a:rPr lang="en-US" altLang="zh-CN" sz="2800" b="1">
                <a:solidFill>
                  <a:schemeClr val="tx1"/>
                </a:solidFill>
              </a:rPr>
              <a:t>1/4</a:t>
            </a:r>
            <a:r>
              <a:rPr lang="zh-CN" altLang="en-US" sz="2800" b="1">
                <a:solidFill>
                  <a:schemeClr val="tx1"/>
                </a:solidFill>
              </a:rPr>
              <a:t>天。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21385" y="3399155"/>
            <a:ext cx="840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地球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550410" y="2942590"/>
            <a:ext cx="840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太阳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635" y="4326255"/>
            <a:ext cx="1691640" cy="2200275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3098800" y="4827905"/>
            <a:ext cx="3000685" cy="1136650"/>
            <a:chOff x="2285984" y="4214818"/>
            <a:chExt cx="3000396" cy="1352777"/>
          </a:xfrm>
        </p:grpSpPr>
        <p:sp>
          <p:nvSpPr>
            <p:cNvPr id="34" name="圆角矩形标注 33"/>
            <p:cNvSpPr/>
            <p:nvPr/>
          </p:nvSpPr>
          <p:spPr>
            <a:xfrm>
              <a:off x="2285984" y="4214818"/>
              <a:ext cx="3000396" cy="1214446"/>
            </a:xfrm>
            <a:prstGeom prst="wedgeRoundRectCallout">
              <a:avLst>
                <a:gd name="adj1" fmla="val -63584"/>
                <a:gd name="adj2" fmla="val 9087"/>
                <a:gd name="adj3" fmla="val 16667"/>
              </a:avLst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2428845" y="4286613"/>
              <a:ext cx="2535311" cy="12809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每4年里就有1个闰年</a:t>
              </a:r>
              <a:r>
                <a:rPr lang="zh-CN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/>
          <p:cNvSpPr/>
          <p:nvPr/>
        </p:nvSpPr>
        <p:spPr>
          <a:xfrm>
            <a:off x="2666976" y="1000108"/>
            <a:ext cx="721523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3200" dirty="0" smtClean="0">
              <a:solidFill>
                <a:srgbClr val="CC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1988820" y="922020"/>
            <a:ext cx="8572500" cy="4233612"/>
            <a:chOff x="571472" y="928670"/>
            <a:chExt cx="8072494" cy="4714983"/>
          </a:xfrm>
          <a:solidFill>
            <a:srgbClr val="F2D1E8"/>
          </a:solidFill>
        </p:grpSpPr>
        <p:sp>
          <p:nvSpPr>
            <p:cNvPr id="98" name="矩形 97"/>
            <p:cNvSpPr/>
            <p:nvPr/>
          </p:nvSpPr>
          <p:spPr>
            <a:xfrm>
              <a:off x="571472" y="928670"/>
              <a:ext cx="8072494" cy="4714908"/>
            </a:xfrm>
            <a:prstGeom prst="rect">
              <a:avLst/>
            </a:prstGeom>
            <a:grpFill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1000100" y="1357298"/>
              <a:ext cx="2969410" cy="421491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1997÷4=</a:t>
              </a:r>
              <a:endPara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r>
                <a:rPr 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1998÷4=</a:t>
              </a:r>
              <a:endPara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r>
                <a:rPr 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1999÷4=</a:t>
              </a:r>
              <a:endPara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r>
                <a:rPr 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2000÷4=</a:t>
              </a:r>
              <a:endPara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r>
                <a:rPr 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2001÷4=</a:t>
              </a:r>
              <a:endPara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r>
                <a:rPr 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2002÷4=</a:t>
              </a:r>
              <a:endPara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4929190" y="1428736"/>
              <a:ext cx="3571900" cy="421491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lvl="0"/>
              <a:r>
                <a:rPr 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2003÷4=</a:t>
              </a:r>
              <a:endPara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lvl="0"/>
              <a:r>
                <a:rPr 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2004÷4=</a:t>
              </a:r>
              <a:endPara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lvl="0"/>
              <a:r>
                <a:rPr 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2005÷4=</a:t>
              </a:r>
              <a:endPara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lvl="0"/>
              <a:r>
                <a:rPr 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2006÷4=</a:t>
              </a:r>
              <a:r>
                <a:rPr lang="zh-CN" alt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   </a:t>
              </a:r>
            </a:p>
            <a:p>
              <a:pPr lvl="0"/>
              <a:r>
                <a:rPr 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2007÷4=</a:t>
              </a:r>
              <a:endPara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lvl="0"/>
              <a:r>
                <a:rPr lang="en-US" sz="40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2008÷4=</a:t>
              </a:r>
              <a:endParaRPr lang="zh-CN" altLang="en-US" sz="4000" dirty="0" smtClean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81" name="矩形 80"/>
          <p:cNvSpPr/>
          <p:nvPr/>
        </p:nvSpPr>
        <p:spPr>
          <a:xfrm>
            <a:off x="4649778" y="1360791"/>
            <a:ext cx="15671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499</a:t>
            </a:r>
            <a:r>
              <a:rPr lang="en-US" altLang="zh-CN" sz="3200" dirty="0" smtClean="0">
                <a:solidFill>
                  <a:srgbClr val="FF0000"/>
                </a:solidFill>
              </a:rPr>
              <a:t>……</a:t>
            </a:r>
            <a:r>
              <a:rPr lang="en-US" sz="3200" dirty="0" smtClean="0">
                <a:solidFill>
                  <a:srgbClr val="FF0000"/>
                </a:solidFill>
              </a:rPr>
              <a:t>1</a:t>
            </a:r>
            <a:endParaRPr lang="en-US" altLang="en-US" sz="3200" dirty="0" smtClean="0">
              <a:solidFill>
                <a:srgbClr val="FF0000"/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4633903" y="1990715"/>
            <a:ext cx="15671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499</a:t>
            </a:r>
            <a:r>
              <a:rPr lang="en-US" altLang="zh-CN" sz="3200" dirty="0" smtClean="0">
                <a:solidFill>
                  <a:srgbClr val="FF0000"/>
                </a:solidFill>
              </a:rPr>
              <a:t>……2</a:t>
            </a:r>
          </a:p>
        </p:txBody>
      </p:sp>
      <p:sp>
        <p:nvSpPr>
          <p:cNvPr id="82" name="矩形 81"/>
          <p:cNvSpPr/>
          <p:nvPr/>
        </p:nvSpPr>
        <p:spPr>
          <a:xfrm>
            <a:off x="4662478" y="2633657"/>
            <a:ext cx="15671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499</a:t>
            </a:r>
            <a:r>
              <a:rPr lang="en-US" altLang="zh-CN" sz="3200" dirty="0" smtClean="0">
                <a:solidFill>
                  <a:srgbClr val="FF0000"/>
                </a:solidFill>
              </a:rPr>
              <a:t>……3</a:t>
            </a:r>
          </a:p>
        </p:txBody>
      </p:sp>
      <p:sp>
        <p:nvSpPr>
          <p:cNvPr id="87" name="矩形 86"/>
          <p:cNvSpPr/>
          <p:nvPr/>
        </p:nvSpPr>
        <p:spPr>
          <a:xfrm>
            <a:off x="4681528" y="3276599"/>
            <a:ext cx="800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500</a:t>
            </a:r>
          </a:p>
        </p:txBody>
      </p:sp>
      <p:sp>
        <p:nvSpPr>
          <p:cNvPr id="88" name="矩形 87"/>
          <p:cNvSpPr/>
          <p:nvPr/>
        </p:nvSpPr>
        <p:spPr>
          <a:xfrm>
            <a:off x="4672003" y="3848103"/>
            <a:ext cx="15671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500……1</a:t>
            </a:r>
          </a:p>
        </p:txBody>
      </p:sp>
      <p:sp>
        <p:nvSpPr>
          <p:cNvPr id="89" name="矩形 88"/>
          <p:cNvSpPr/>
          <p:nvPr/>
        </p:nvSpPr>
        <p:spPr>
          <a:xfrm>
            <a:off x="4657715" y="4491045"/>
            <a:ext cx="15671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200" dirty="0" smtClean="0">
                <a:solidFill>
                  <a:srgbClr val="FF0000"/>
                </a:solidFill>
              </a:rPr>
              <a:t>500……2</a:t>
            </a:r>
          </a:p>
        </p:txBody>
      </p:sp>
      <p:sp>
        <p:nvSpPr>
          <p:cNvPr id="92" name="矩形 91"/>
          <p:cNvSpPr/>
          <p:nvPr/>
        </p:nvSpPr>
        <p:spPr>
          <a:xfrm>
            <a:off x="8667768" y="1419211"/>
            <a:ext cx="15671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500……3</a:t>
            </a:r>
          </a:p>
        </p:txBody>
      </p:sp>
      <p:sp>
        <p:nvSpPr>
          <p:cNvPr id="93" name="矩形 92"/>
          <p:cNvSpPr/>
          <p:nvPr/>
        </p:nvSpPr>
        <p:spPr>
          <a:xfrm>
            <a:off x="8667768" y="2062153"/>
            <a:ext cx="800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501</a:t>
            </a:r>
          </a:p>
        </p:txBody>
      </p:sp>
      <p:sp>
        <p:nvSpPr>
          <p:cNvPr id="94" name="矩形 93"/>
          <p:cNvSpPr/>
          <p:nvPr/>
        </p:nvSpPr>
        <p:spPr>
          <a:xfrm>
            <a:off x="8667768" y="2714620"/>
            <a:ext cx="15671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501……1</a:t>
            </a:r>
          </a:p>
        </p:txBody>
      </p:sp>
      <p:sp>
        <p:nvSpPr>
          <p:cNvPr id="95" name="矩形 94"/>
          <p:cNvSpPr/>
          <p:nvPr/>
        </p:nvSpPr>
        <p:spPr>
          <a:xfrm>
            <a:off x="8596330" y="3357562"/>
            <a:ext cx="15671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501……2</a:t>
            </a:r>
          </a:p>
        </p:txBody>
      </p:sp>
      <p:sp>
        <p:nvSpPr>
          <p:cNvPr id="96" name="矩形 95"/>
          <p:cNvSpPr/>
          <p:nvPr/>
        </p:nvSpPr>
        <p:spPr>
          <a:xfrm>
            <a:off x="8667768" y="3929066"/>
            <a:ext cx="15671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501……3</a:t>
            </a:r>
          </a:p>
        </p:txBody>
      </p:sp>
      <p:sp>
        <p:nvSpPr>
          <p:cNvPr id="97" name="矩形 96"/>
          <p:cNvSpPr/>
          <p:nvPr/>
        </p:nvSpPr>
        <p:spPr>
          <a:xfrm>
            <a:off x="8739206" y="4572008"/>
            <a:ext cx="800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502</a:t>
            </a:r>
          </a:p>
        </p:txBody>
      </p:sp>
      <p:sp>
        <p:nvSpPr>
          <p:cNvPr id="100" name="矩形 99"/>
          <p:cNvSpPr/>
          <p:nvPr/>
        </p:nvSpPr>
        <p:spPr>
          <a:xfrm>
            <a:off x="3969684" y="261001"/>
            <a:ext cx="42532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观察闰年有什么特点？</a:t>
            </a:r>
          </a:p>
        </p:txBody>
      </p:sp>
      <p:sp>
        <p:nvSpPr>
          <p:cNvPr id="101" name="矩形 100"/>
          <p:cNvSpPr/>
          <p:nvPr/>
        </p:nvSpPr>
        <p:spPr>
          <a:xfrm>
            <a:off x="2346297" y="5233050"/>
            <a:ext cx="785818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平年、闰年判断法</a:t>
            </a:r>
            <a:r>
              <a:rPr 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公历年份数</a:t>
            </a:r>
            <a:r>
              <a:rPr 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÷4,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没有余数的是闰年。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6" grpId="0"/>
      <p:bldP spid="82" grpId="0"/>
      <p:bldP spid="87" grpId="0"/>
      <p:bldP spid="88" grpId="0"/>
      <p:bldP spid="89" grpId="0"/>
      <p:bldP spid="92" grpId="0"/>
      <p:bldP spid="93" grpId="0"/>
      <p:bldP spid="94" grpId="0"/>
      <p:bldP spid="95" grpId="0"/>
      <p:bldP spid="96" grpId="0"/>
      <p:bldP spid="97" grpId="0"/>
      <p:bldP spid="100" grpId="0"/>
      <p:bldP spid="100" grpId="1"/>
      <p:bldP spid="101" grpId="0"/>
      <p:bldP spid="10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732915" y="1343660"/>
            <a:ext cx="8167370" cy="4455795"/>
          </a:xfrm>
          <a:prstGeom prst="rect">
            <a:avLst/>
          </a:prstGeom>
          <a:solidFill>
            <a:srgbClr val="FFB4FF"/>
          </a:solidFill>
          <a:ln>
            <a:solidFill>
              <a:srgbClr val="8BD0E9"/>
            </a:solidFill>
          </a:ln>
          <a:effectLst>
            <a:outerShdw blurRad="25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852463" y="1342902"/>
            <a:ext cx="5488781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我们的发现：</a:t>
            </a:r>
            <a:endParaRPr kumimoji="1"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每4年里有</a:t>
            </a:r>
            <a:r>
              <a:rPr kumimoji="1"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个平年，1个闰年。闰年是4的倍数。</a:t>
            </a:r>
          </a:p>
        </p:txBody>
      </p:sp>
      <p:pic>
        <p:nvPicPr>
          <p:cNvPr id="4" name="图片 3" descr="图片包含 游戏机, 桌子, 电脑, 视频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915" y="1057910"/>
            <a:ext cx="2466340" cy="2466340"/>
          </a:xfrm>
          <a:prstGeom prst="rect">
            <a:avLst/>
          </a:prstGeom>
        </p:spPr>
      </p:pic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3794042" y="3531232"/>
            <a:ext cx="5488781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闰年的判断：</a:t>
            </a:r>
            <a:endParaRPr kumimoji="1"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公历年份是4的倍数都是闰年</a:t>
            </a:r>
            <a:r>
              <a:rPr kumimoji="1" 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如果有余数就是平年。</a:t>
            </a:r>
          </a:p>
        </p:txBody>
      </p:sp>
      <p:pic>
        <p:nvPicPr>
          <p:cNvPr id="16" name="图片 15" descr="图片包含 游戏机, 桌子, 电脑, 视频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565" y="3373120"/>
            <a:ext cx="2345690" cy="234569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92423" y="16287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10160" y="10477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451"/>
          <a:stretch>
            <a:fillRect/>
          </a:stretch>
        </p:blipFill>
        <p:spPr>
          <a:xfrm>
            <a:off x="9762490" y="4699000"/>
            <a:ext cx="2429510" cy="1908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/>
          <p:cNvSpPr/>
          <p:nvPr/>
        </p:nvSpPr>
        <p:spPr>
          <a:xfrm>
            <a:off x="2666976" y="1000108"/>
            <a:ext cx="721523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3200" dirty="0" smtClean="0">
              <a:solidFill>
                <a:srgbClr val="CC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452926" y="2143116"/>
            <a:ext cx="4545482" cy="31692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876</a:t>
            </a:r>
            <a:r>
              <a:rPr lang="en-US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÷4=</a:t>
            </a:r>
            <a:endParaRPr lang="zh-CN" altLang="en-US" sz="40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</a:t>
            </a:r>
            <a:r>
              <a:rPr lang="en-US" altLang="zh-CN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36</a:t>
            </a:r>
            <a:r>
              <a:rPr lang="en-US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÷4=</a:t>
            </a:r>
            <a:endParaRPr lang="zh-CN" altLang="en-US" sz="40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en-US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en-US" altLang="zh-CN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en-US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÷4=</a:t>
            </a:r>
            <a:endParaRPr lang="zh-CN" altLang="en-US" sz="40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1996</a:t>
            </a:r>
            <a:r>
              <a:rPr lang="en-US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÷4=</a:t>
            </a:r>
            <a:endParaRPr lang="zh-CN" altLang="en-US" sz="40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200</a:t>
            </a:r>
            <a:r>
              <a:rPr lang="en-US" altLang="zh-CN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en-US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÷4=</a:t>
            </a:r>
            <a:endParaRPr lang="en-US" altLang="en-US" sz="40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660641" y="2214554"/>
            <a:ext cx="800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469</a:t>
            </a:r>
          </a:p>
        </p:txBody>
      </p:sp>
      <p:sp>
        <p:nvSpPr>
          <p:cNvPr id="86" name="矩形 85"/>
          <p:cNvSpPr/>
          <p:nvPr/>
        </p:nvSpPr>
        <p:spPr>
          <a:xfrm>
            <a:off x="6660641" y="2786058"/>
            <a:ext cx="800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484</a:t>
            </a:r>
          </a:p>
        </p:txBody>
      </p:sp>
      <p:sp>
        <p:nvSpPr>
          <p:cNvPr id="82" name="矩形 81"/>
          <p:cNvSpPr/>
          <p:nvPr/>
        </p:nvSpPr>
        <p:spPr>
          <a:xfrm>
            <a:off x="6660641" y="3429000"/>
            <a:ext cx="15671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473……2</a:t>
            </a:r>
          </a:p>
        </p:txBody>
      </p:sp>
      <p:sp>
        <p:nvSpPr>
          <p:cNvPr id="87" name="矩形 86"/>
          <p:cNvSpPr/>
          <p:nvPr/>
        </p:nvSpPr>
        <p:spPr>
          <a:xfrm>
            <a:off x="6650481" y="4071942"/>
            <a:ext cx="800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499</a:t>
            </a:r>
          </a:p>
        </p:txBody>
      </p:sp>
      <p:sp>
        <p:nvSpPr>
          <p:cNvPr id="88" name="矩形 87"/>
          <p:cNvSpPr/>
          <p:nvPr/>
        </p:nvSpPr>
        <p:spPr>
          <a:xfrm>
            <a:off x="6650481" y="4643446"/>
            <a:ext cx="15671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501……1</a:t>
            </a:r>
          </a:p>
        </p:txBody>
      </p:sp>
      <p:sp>
        <p:nvSpPr>
          <p:cNvPr id="21" name="矩形 20"/>
          <p:cNvSpPr/>
          <p:nvPr/>
        </p:nvSpPr>
        <p:spPr>
          <a:xfrm>
            <a:off x="3392781" y="753726"/>
            <a:ext cx="7572428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判断下面这些年份是平年还是闰年？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并说明理由。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线形标注 1 21"/>
          <p:cNvSpPr/>
          <p:nvPr/>
        </p:nvSpPr>
        <p:spPr>
          <a:xfrm>
            <a:off x="2462187" y="2132956"/>
            <a:ext cx="1357322" cy="571504"/>
          </a:xfrm>
          <a:prstGeom prst="borderCallout1">
            <a:avLst>
              <a:gd name="adj1" fmla="val 57692"/>
              <a:gd name="adj2" fmla="val 97814"/>
              <a:gd name="adj3" fmla="val 60556"/>
              <a:gd name="adj4" fmla="val 148281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闰年</a:t>
            </a:r>
          </a:p>
        </p:txBody>
      </p:sp>
      <p:sp>
        <p:nvSpPr>
          <p:cNvPr id="23" name="线形标注 1 22"/>
          <p:cNvSpPr/>
          <p:nvPr/>
        </p:nvSpPr>
        <p:spPr>
          <a:xfrm>
            <a:off x="2462187" y="2775898"/>
            <a:ext cx="1357322" cy="500066"/>
          </a:xfrm>
          <a:prstGeom prst="borderCallout1">
            <a:avLst>
              <a:gd name="adj1" fmla="val 57692"/>
              <a:gd name="adj2" fmla="val 97814"/>
              <a:gd name="adj3" fmla="val 55683"/>
              <a:gd name="adj4" fmla="val 149731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闰年</a:t>
            </a:r>
          </a:p>
        </p:txBody>
      </p:sp>
      <p:sp>
        <p:nvSpPr>
          <p:cNvPr id="24" name="线形标注 1 23"/>
          <p:cNvSpPr/>
          <p:nvPr/>
        </p:nvSpPr>
        <p:spPr>
          <a:xfrm>
            <a:off x="2462187" y="3418840"/>
            <a:ext cx="1357322" cy="500066"/>
          </a:xfrm>
          <a:prstGeom prst="borderCallout1">
            <a:avLst>
              <a:gd name="adj1" fmla="val 57692"/>
              <a:gd name="adj2" fmla="val 97814"/>
              <a:gd name="adj3" fmla="val 59682"/>
              <a:gd name="adj4" fmla="val 148983"/>
            </a:avLst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平年</a:t>
            </a:r>
          </a:p>
        </p:txBody>
      </p:sp>
      <p:sp>
        <p:nvSpPr>
          <p:cNvPr id="25" name="线形标注 1 24"/>
          <p:cNvSpPr/>
          <p:nvPr/>
        </p:nvSpPr>
        <p:spPr>
          <a:xfrm>
            <a:off x="2462187" y="4000504"/>
            <a:ext cx="1357322" cy="500066"/>
          </a:xfrm>
          <a:prstGeom prst="borderCallout1">
            <a:avLst>
              <a:gd name="adj1" fmla="val 57692"/>
              <a:gd name="adj2" fmla="val 97814"/>
              <a:gd name="adj3" fmla="val 59808"/>
              <a:gd name="adj4" fmla="val 148281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闰年</a:t>
            </a:r>
          </a:p>
        </p:txBody>
      </p:sp>
      <p:sp>
        <p:nvSpPr>
          <p:cNvPr id="26" name="线形标注 1 25"/>
          <p:cNvSpPr/>
          <p:nvPr/>
        </p:nvSpPr>
        <p:spPr>
          <a:xfrm>
            <a:off x="2462187" y="4643446"/>
            <a:ext cx="1357322" cy="500066"/>
          </a:xfrm>
          <a:prstGeom prst="borderCallout1">
            <a:avLst>
              <a:gd name="adj1" fmla="val 57692"/>
              <a:gd name="adj2" fmla="val 97814"/>
              <a:gd name="adj3" fmla="val 57839"/>
              <a:gd name="adj4" fmla="val 148281"/>
            </a:avLst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平年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92423" y="16287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10160" y="10477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6" grpId="0"/>
      <p:bldP spid="82" grpId="0"/>
      <p:bldP spid="87" grpId="0"/>
      <p:bldP spid="88" grpId="0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66" name="矩形 65"/>
          <p:cNvSpPr/>
          <p:nvPr/>
        </p:nvSpPr>
        <p:spPr>
          <a:xfrm>
            <a:off x="696266" y="1368416"/>
            <a:ext cx="4545482" cy="31692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876</a:t>
            </a:r>
            <a:r>
              <a:rPr lang="en-US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÷4=</a:t>
            </a:r>
            <a:endParaRPr lang="zh-CN" altLang="en-US" sz="40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</a:t>
            </a:r>
            <a:r>
              <a:rPr lang="en-US" altLang="zh-CN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36</a:t>
            </a:r>
            <a:r>
              <a:rPr lang="en-US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÷4=</a:t>
            </a:r>
            <a:endParaRPr lang="zh-CN" altLang="en-US" sz="40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en-US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en-US" altLang="zh-CN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en-US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÷4=</a:t>
            </a:r>
            <a:endParaRPr lang="zh-CN" altLang="en-US" sz="40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1996</a:t>
            </a:r>
            <a:r>
              <a:rPr lang="en-US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÷4=</a:t>
            </a:r>
            <a:endParaRPr lang="zh-CN" altLang="en-US" sz="40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200</a:t>
            </a:r>
            <a:r>
              <a:rPr lang="en-US" altLang="zh-CN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en-US" sz="4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÷4=</a:t>
            </a:r>
            <a:endParaRPr lang="en-US" altLang="en-US" sz="40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923666" y="1449379"/>
            <a:ext cx="800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469</a:t>
            </a:r>
          </a:p>
        </p:txBody>
      </p:sp>
      <p:sp>
        <p:nvSpPr>
          <p:cNvPr id="86" name="矩形 85"/>
          <p:cNvSpPr/>
          <p:nvPr/>
        </p:nvSpPr>
        <p:spPr>
          <a:xfrm>
            <a:off x="2923666" y="2020883"/>
            <a:ext cx="800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484</a:t>
            </a:r>
          </a:p>
        </p:txBody>
      </p:sp>
      <p:sp>
        <p:nvSpPr>
          <p:cNvPr id="82" name="矩形 81"/>
          <p:cNvSpPr/>
          <p:nvPr/>
        </p:nvSpPr>
        <p:spPr>
          <a:xfrm>
            <a:off x="2923666" y="2663825"/>
            <a:ext cx="15671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473……2</a:t>
            </a:r>
          </a:p>
        </p:txBody>
      </p:sp>
      <p:sp>
        <p:nvSpPr>
          <p:cNvPr id="87" name="矩形 86"/>
          <p:cNvSpPr/>
          <p:nvPr/>
        </p:nvSpPr>
        <p:spPr>
          <a:xfrm>
            <a:off x="2913506" y="3306767"/>
            <a:ext cx="800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499</a:t>
            </a:r>
          </a:p>
        </p:txBody>
      </p:sp>
      <p:sp>
        <p:nvSpPr>
          <p:cNvPr id="88" name="矩形 87"/>
          <p:cNvSpPr/>
          <p:nvPr/>
        </p:nvSpPr>
        <p:spPr>
          <a:xfrm>
            <a:off x="2913506" y="3878271"/>
            <a:ext cx="15671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501……1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480" y="4336415"/>
            <a:ext cx="1691640" cy="2200275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3111500" y="4739640"/>
            <a:ext cx="3882390" cy="1020420"/>
            <a:chOff x="2285984" y="4214818"/>
            <a:chExt cx="3000396" cy="1214446"/>
          </a:xfrm>
        </p:grpSpPr>
        <p:sp>
          <p:nvSpPr>
            <p:cNvPr id="34" name="圆角矩形标注 33"/>
            <p:cNvSpPr/>
            <p:nvPr/>
          </p:nvSpPr>
          <p:spPr>
            <a:xfrm>
              <a:off x="2285984" y="4214818"/>
              <a:ext cx="3000396" cy="1214446"/>
            </a:xfrm>
            <a:prstGeom prst="wedgeRoundRectCallout">
              <a:avLst>
                <a:gd name="adj1" fmla="val -63584"/>
                <a:gd name="adj2" fmla="val 9087"/>
                <a:gd name="adj3" fmla="val 16667"/>
              </a:avLst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2428790" y="4286613"/>
              <a:ext cx="2679451" cy="9877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sz="24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一个个地去计算麻烦吗?有没有好的办法?</a:t>
              </a:r>
              <a:r>
                <a:rPr lang="zh-CN" sz="24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。</a:t>
              </a:r>
            </a:p>
          </p:txBody>
        </p: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10850" y="2642870"/>
            <a:ext cx="1851025" cy="1894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245"/>
          <p:cNvSpPr>
            <a:spLocks noChangeArrowheads="1"/>
          </p:cNvSpPr>
          <p:nvPr/>
        </p:nvSpPr>
        <p:spPr bwMode="auto">
          <a:xfrm flipH="1">
            <a:off x="6031865" y="2020570"/>
            <a:ext cx="4419600" cy="2089150"/>
          </a:xfrm>
          <a:prstGeom prst="wedgeRoundRectCallout">
            <a:avLst>
              <a:gd name="adj1" fmla="val -53968"/>
              <a:gd name="adj2" fmla="val -1419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ea"/>
              </a:rPr>
              <a:t>年份是单数时不用计算也就知道这一年不是闰年,因为单数不可能是4的倍数。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05555" y="1035050"/>
            <a:ext cx="7052310" cy="4924425"/>
          </a:xfrm>
          <a:prstGeom prst="rect">
            <a:avLst/>
          </a:prstGeom>
          <a:solidFill>
            <a:schemeClr val="bg1"/>
          </a:solidFill>
          <a:ln w="57150">
            <a:solidFill>
              <a:srgbClr val="FFB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24025" y="1035050"/>
            <a:ext cx="2155825" cy="49568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052570" y="1214120"/>
            <a:ext cx="6504940" cy="4831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每四年出现一个闰年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时间差不是整整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小时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而是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23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小时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秒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所以四年一闰又多算了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44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56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秒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看来误差很小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但时间长了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误差就大了。每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400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年就要多算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小时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53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秒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所以每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400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年应少增加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天。为了便于计算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就作了“四年一闰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百年不闰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四百年又闰”的规定。</a:t>
            </a:r>
          </a:p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所以科学家又作一项补充规定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公历年份是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的倍数时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必须是</a:t>
            </a:r>
            <a:r>
              <a:rPr 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400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的倍数才是闰年。</a:t>
            </a:r>
            <a:r>
              <a:rPr 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公历年份是</a:t>
            </a:r>
            <a:r>
              <a:rPr 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的倍数时</a:t>
            </a:r>
            <a:r>
              <a:rPr 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必须是</a:t>
            </a:r>
            <a:r>
              <a:rPr 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400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的倍数才是闰年</a:t>
            </a:r>
            <a:r>
              <a:rPr 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en-US" altLang="en-US" sz="28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55" y="2216785"/>
            <a:ext cx="2505710" cy="3258820"/>
          </a:xfrm>
          <a:prstGeom prst="rect">
            <a:avLst/>
          </a:prstGeom>
        </p:spPr>
      </p:pic>
      <p:sp>
        <p:nvSpPr>
          <p:cNvPr id="124" name="AutoShape 27"/>
          <p:cNvSpPr>
            <a:spLocks noChangeArrowheads="1"/>
          </p:cNvSpPr>
          <p:nvPr/>
        </p:nvSpPr>
        <p:spPr bwMode="auto">
          <a:xfrm>
            <a:off x="3296285" y="1467485"/>
            <a:ext cx="5196205" cy="749300"/>
          </a:xfrm>
          <a:prstGeom prst="wedgeRoundRectCallout">
            <a:avLst>
              <a:gd name="adj1" fmla="val -49623"/>
              <a:gd name="adj2" fmla="val -13420"/>
              <a:gd name="adj3" fmla="val 16667"/>
            </a:avLst>
          </a:prstGeom>
          <a:solidFill>
            <a:srgbClr val="FF0000"/>
          </a:solidFill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四年一闰,百年不闰,四百年又闰</a:t>
            </a:r>
          </a:p>
        </p:txBody>
      </p:sp>
      <p:sp>
        <p:nvSpPr>
          <p:cNvPr id="6" name="AutoShape 27"/>
          <p:cNvSpPr>
            <a:spLocks noChangeArrowheads="1"/>
          </p:cNvSpPr>
          <p:nvPr/>
        </p:nvSpPr>
        <p:spPr bwMode="auto">
          <a:xfrm>
            <a:off x="8674735" y="1467485"/>
            <a:ext cx="3449320" cy="749300"/>
          </a:xfrm>
          <a:prstGeom prst="wedgeRoundRectCallout">
            <a:avLst>
              <a:gd name="adj1" fmla="val -49623"/>
              <a:gd name="adj2" fmla="val -13420"/>
              <a:gd name="adj3" fmla="val 16667"/>
            </a:avLst>
          </a:prstGeom>
          <a:solidFill>
            <a:srgbClr val="00B0F0"/>
          </a:solidFill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公历整百年份数÷400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2802890" y="2514599"/>
            <a:ext cx="3467100" cy="775335"/>
            <a:chOff x="2168697" y="4339514"/>
            <a:chExt cx="2679451" cy="922760"/>
          </a:xfrm>
        </p:grpSpPr>
        <p:sp>
          <p:nvSpPr>
            <p:cNvPr id="34" name="圆角矩形标注 33"/>
            <p:cNvSpPr/>
            <p:nvPr/>
          </p:nvSpPr>
          <p:spPr>
            <a:xfrm>
              <a:off x="2168697" y="4339514"/>
              <a:ext cx="2189690" cy="922760"/>
            </a:xfrm>
            <a:prstGeom prst="wedgeRoundRectCallout">
              <a:avLst>
                <a:gd name="adj1" fmla="val -63584"/>
                <a:gd name="adj2" fmla="val 9087"/>
                <a:gd name="adj3" fmla="val 16667"/>
              </a:avLst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2168697" y="4526939"/>
              <a:ext cx="2679451" cy="621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sz="28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例如：2100÷400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069590" y="3516630"/>
            <a:ext cx="2805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2100</a:t>
            </a:r>
            <a:r>
              <a:rPr lang="zh-CN" altLang="en-US" sz="2800" b="1">
                <a:solidFill>
                  <a:srgbClr val="FF0000"/>
                </a:solidFill>
              </a:rPr>
              <a:t>的前两位数</a:t>
            </a:r>
          </a:p>
        </p:txBody>
      </p:sp>
      <p:cxnSp>
        <p:nvCxnSpPr>
          <p:cNvPr id="8" name="直接箭头连接符 7"/>
          <p:cNvCxnSpPr/>
          <p:nvPr/>
        </p:nvCxnSpPr>
        <p:spPr>
          <a:xfrm>
            <a:off x="5694045" y="3777615"/>
            <a:ext cx="73533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429375" y="3516630"/>
            <a:ext cx="648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21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03390" y="3516630"/>
            <a:ext cx="9423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÷4</a:t>
            </a:r>
            <a:endParaRPr lang="en-US" altLang="en-US" sz="28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31405" y="3516630"/>
            <a:ext cx="9423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？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069590" y="4429125"/>
            <a:ext cx="66103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>
                <a:solidFill>
                  <a:srgbClr val="FF0000"/>
                </a:solidFill>
              </a:rPr>
              <a:t>如果有余数就是平年,如果没有余数那就是闰年。请你验证一下吧!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bldLvl="0" animBg="1"/>
      <p:bldP spid="6" grpId="0" bldLvl="0" animBg="1"/>
      <p:bldP spid="7" grpId="0"/>
      <p:bldP spid="7" grpId="1"/>
      <p:bldP spid="9" grpId="0"/>
      <p:bldP spid="10" grpId="0"/>
      <p:bldP spid="11" grpId="0"/>
      <p:bldP spid="12" grpId="0"/>
      <p:bldP spid="1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095604" y="1714488"/>
            <a:ext cx="13544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1600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endParaRPr lang="zh-CN" altLang="en-US" sz="32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10446" y="1714488"/>
            <a:ext cx="13544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1700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</a:p>
        </p:txBody>
      </p:sp>
      <p:sp>
        <p:nvSpPr>
          <p:cNvPr id="16" name="矩形 15"/>
          <p:cNvSpPr/>
          <p:nvPr/>
        </p:nvSpPr>
        <p:spPr>
          <a:xfrm>
            <a:off x="3024166" y="3214686"/>
            <a:ext cx="13544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1800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</a:p>
        </p:txBody>
      </p:sp>
      <p:sp>
        <p:nvSpPr>
          <p:cNvPr id="17" name="矩形 16"/>
          <p:cNvSpPr/>
          <p:nvPr/>
        </p:nvSpPr>
        <p:spPr>
          <a:xfrm>
            <a:off x="7310446" y="3214686"/>
            <a:ext cx="13544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1900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</a:p>
        </p:txBody>
      </p:sp>
      <p:sp>
        <p:nvSpPr>
          <p:cNvPr id="18" name="矩形 17"/>
          <p:cNvSpPr/>
          <p:nvPr/>
        </p:nvSpPr>
        <p:spPr>
          <a:xfrm>
            <a:off x="3024166" y="5000636"/>
            <a:ext cx="13544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2000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</a:p>
        </p:txBody>
      </p:sp>
      <p:sp>
        <p:nvSpPr>
          <p:cNvPr id="19" name="矩形 18"/>
          <p:cNvSpPr/>
          <p:nvPr/>
        </p:nvSpPr>
        <p:spPr>
          <a:xfrm>
            <a:off x="7381884" y="5000636"/>
            <a:ext cx="13544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2100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2881290" y="1285860"/>
            <a:ext cx="3347426" cy="1571636"/>
            <a:chOff x="1357290" y="1285860"/>
            <a:chExt cx="3347426" cy="1571636"/>
          </a:xfrm>
        </p:grpSpPr>
        <p:sp>
          <p:nvSpPr>
            <p:cNvPr id="21" name="椭圆 20"/>
            <p:cNvSpPr/>
            <p:nvPr/>
          </p:nvSpPr>
          <p:spPr>
            <a:xfrm>
              <a:off x="1357290" y="1285860"/>
              <a:ext cx="1857388" cy="157163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418832" y="1821804"/>
              <a:ext cx="1285884" cy="500066"/>
            </a:xfrm>
            <a:prstGeom prst="rect">
              <a:avLst/>
            </a:prstGeom>
            <a:solidFill>
              <a:srgbClr val="00B0F0"/>
            </a:soli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闰年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738414" y="4500570"/>
            <a:ext cx="3290278" cy="1571636"/>
            <a:chOff x="1214414" y="4500570"/>
            <a:chExt cx="3290278" cy="1571636"/>
          </a:xfrm>
        </p:grpSpPr>
        <p:sp>
          <p:nvSpPr>
            <p:cNvPr id="22" name="椭圆 21"/>
            <p:cNvSpPr/>
            <p:nvPr/>
          </p:nvSpPr>
          <p:spPr>
            <a:xfrm>
              <a:off x="1214414" y="4500570"/>
              <a:ext cx="1754200" cy="157163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290246" y="5000318"/>
              <a:ext cx="1214446" cy="500066"/>
            </a:xfrm>
            <a:prstGeom prst="rect">
              <a:avLst/>
            </a:prstGeom>
            <a:solidFill>
              <a:srgbClr val="00B0F0"/>
            </a:soli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闰年</a:t>
              </a:r>
              <a:endPara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2" name="图片 1" descr="thumbnail_icon_ppt" hidden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40300" y="2552700"/>
            <a:ext cx="2311400" cy="1752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92710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4492625" y="284480"/>
            <a:ext cx="3077210" cy="749300"/>
          </a:xfrm>
          <a:prstGeom prst="wedgeRoundRectCallout">
            <a:avLst>
              <a:gd name="adj1" fmla="val -49623"/>
              <a:gd name="adj2" fmla="val -13420"/>
              <a:gd name="adj3" fmla="val 16667"/>
            </a:avLst>
          </a:prstGeom>
          <a:solidFill>
            <a:srgbClr val="00B0F0"/>
          </a:solidFill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判断哪一年是闰年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750" y="1285875"/>
            <a:ext cx="3616325" cy="39706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" y="2123440"/>
            <a:ext cx="2409190" cy="31330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448560" y="2878455"/>
            <a:ext cx="259207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趣体简" panose="02010609000101010101" pitchFamily="49" charset="-122"/>
                <a:sym typeface="+mn-ea"/>
              </a:rPr>
              <a:t>     </a:t>
            </a:r>
            <a:r>
              <a:rPr lang="zh-CN" altLang="en-US" sz="2400" b="1" dirty="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趣体简" panose="02010609000101010101" pitchFamily="49" charset="-122"/>
                <a:sym typeface="+mn-ea"/>
              </a:rPr>
              <a:t>你们已经知道了关于年、月、日的哪些知识?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646285" y="3958590"/>
            <a:ext cx="2766695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AutoShape 245"/>
          <p:cNvSpPr>
            <a:spLocks noChangeArrowheads="1"/>
          </p:cNvSpPr>
          <p:nvPr/>
        </p:nvSpPr>
        <p:spPr bwMode="auto">
          <a:xfrm flipH="1">
            <a:off x="5996940" y="2796540"/>
            <a:ext cx="3868420" cy="2861945"/>
          </a:xfrm>
          <a:prstGeom prst="wedgeRoundRectCallout">
            <a:avLst>
              <a:gd name="adj1" fmla="val -53968"/>
              <a:gd name="adj2" fmla="val -1419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一年有12个月,有31天的月份是大月,有1,3,5,7,8,10,12月;有30天的月份是小月,有4,6,9,11月,2月是特殊月。</a:t>
            </a: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" name="组合 9"/>
          <p:cNvGrpSpPr/>
          <p:nvPr/>
        </p:nvGrpSpPr>
        <p:grpSpPr>
          <a:xfrm>
            <a:off x="70485" y="71755"/>
            <a:ext cx="2636520" cy="1080770"/>
            <a:chOff x="137" y="91"/>
            <a:chExt cx="4152" cy="1702"/>
          </a:xfrm>
        </p:grpSpPr>
        <p:pic>
          <p:nvPicPr>
            <p:cNvPr id="12" name="图片 11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3" name="图片 12" descr="fxzb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3" grpId="0" animBg="1"/>
      <p:bldP spid="2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44876" y="1224899"/>
            <a:ext cx="3905885" cy="5219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）判断平年、闰年。</a:t>
            </a:r>
          </a:p>
        </p:txBody>
      </p:sp>
      <p:sp>
        <p:nvSpPr>
          <p:cNvPr id="18" name="矩形 17"/>
          <p:cNvSpPr/>
          <p:nvPr/>
        </p:nvSpPr>
        <p:spPr>
          <a:xfrm>
            <a:off x="2728253" y="2372347"/>
            <a:ext cx="13544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1996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</a:p>
        </p:txBody>
      </p:sp>
      <p:sp>
        <p:nvSpPr>
          <p:cNvPr id="19" name="矩形 18"/>
          <p:cNvSpPr/>
          <p:nvPr/>
        </p:nvSpPr>
        <p:spPr>
          <a:xfrm>
            <a:off x="5580693" y="2366632"/>
            <a:ext cx="13544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2000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</a:p>
        </p:txBody>
      </p:sp>
      <p:sp>
        <p:nvSpPr>
          <p:cNvPr id="20" name="矩形 19"/>
          <p:cNvSpPr/>
          <p:nvPr/>
        </p:nvSpPr>
        <p:spPr>
          <a:xfrm>
            <a:off x="8295337" y="2366632"/>
            <a:ext cx="13544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2008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</a:p>
        </p:txBody>
      </p:sp>
      <p:sp>
        <p:nvSpPr>
          <p:cNvPr id="21" name="矩形 20"/>
          <p:cNvSpPr/>
          <p:nvPr/>
        </p:nvSpPr>
        <p:spPr>
          <a:xfrm>
            <a:off x="2794611" y="3581076"/>
            <a:ext cx="13544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2010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</a:p>
        </p:txBody>
      </p:sp>
      <p:sp>
        <p:nvSpPr>
          <p:cNvPr id="22" name="矩形 21"/>
          <p:cNvSpPr/>
          <p:nvPr/>
        </p:nvSpPr>
        <p:spPr>
          <a:xfrm>
            <a:off x="5652131" y="3581076"/>
            <a:ext cx="13544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2011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</a:p>
        </p:txBody>
      </p:sp>
      <p:sp>
        <p:nvSpPr>
          <p:cNvPr id="23" name="矩形 22"/>
          <p:cNvSpPr/>
          <p:nvPr/>
        </p:nvSpPr>
        <p:spPr>
          <a:xfrm>
            <a:off x="8366775" y="3581076"/>
            <a:ext cx="13544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2100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92710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" name="AutoShape 27"/>
          <p:cNvSpPr>
            <a:spLocks noChangeArrowheads="1"/>
          </p:cNvSpPr>
          <p:nvPr/>
        </p:nvSpPr>
        <p:spPr bwMode="auto">
          <a:xfrm>
            <a:off x="4492625" y="340995"/>
            <a:ext cx="2245995" cy="669925"/>
          </a:xfrm>
          <a:prstGeom prst="wedgeRoundRectCallout">
            <a:avLst>
              <a:gd name="adj1" fmla="val -49623"/>
              <a:gd name="adj2" fmla="val -13420"/>
              <a:gd name="adj3" fmla="val 16667"/>
            </a:avLst>
          </a:prstGeom>
          <a:solidFill>
            <a:srgbClr val="00B0F0"/>
          </a:solidFill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8" name="椭圆 7"/>
          <p:cNvSpPr/>
          <p:nvPr/>
        </p:nvSpPr>
        <p:spPr>
          <a:xfrm>
            <a:off x="2669540" y="2108200"/>
            <a:ext cx="1312545" cy="10502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982085" y="2428240"/>
            <a:ext cx="853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闰年</a:t>
            </a:r>
          </a:p>
        </p:txBody>
      </p:sp>
      <p:sp>
        <p:nvSpPr>
          <p:cNvPr id="10" name="椭圆 9"/>
          <p:cNvSpPr/>
          <p:nvPr/>
        </p:nvSpPr>
        <p:spPr>
          <a:xfrm>
            <a:off x="5494655" y="2113915"/>
            <a:ext cx="1312545" cy="10502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807200" y="2433955"/>
            <a:ext cx="853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闰年</a:t>
            </a:r>
          </a:p>
        </p:txBody>
      </p:sp>
      <p:sp>
        <p:nvSpPr>
          <p:cNvPr id="12" name="椭圆 11"/>
          <p:cNvSpPr/>
          <p:nvPr/>
        </p:nvSpPr>
        <p:spPr>
          <a:xfrm>
            <a:off x="8316595" y="2113915"/>
            <a:ext cx="1312545" cy="10502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629140" y="2433955"/>
            <a:ext cx="853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闰年</a:t>
            </a:r>
          </a:p>
        </p:txBody>
      </p:sp>
      <p:sp>
        <p:nvSpPr>
          <p:cNvPr id="17" name="椭圆 16"/>
          <p:cNvSpPr/>
          <p:nvPr/>
        </p:nvSpPr>
        <p:spPr>
          <a:xfrm>
            <a:off x="2769870" y="3383915"/>
            <a:ext cx="1312545" cy="10502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082415" y="3703955"/>
            <a:ext cx="853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平年</a:t>
            </a:r>
          </a:p>
        </p:txBody>
      </p:sp>
      <p:sp>
        <p:nvSpPr>
          <p:cNvPr id="26" name="椭圆 25"/>
          <p:cNvSpPr/>
          <p:nvPr/>
        </p:nvSpPr>
        <p:spPr>
          <a:xfrm>
            <a:off x="5694045" y="3383915"/>
            <a:ext cx="1312545" cy="10502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7006590" y="3703955"/>
            <a:ext cx="853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平年</a:t>
            </a:r>
          </a:p>
        </p:txBody>
      </p:sp>
      <p:sp>
        <p:nvSpPr>
          <p:cNvPr id="49" name="椭圆 48"/>
          <p:cNvSpPr/>
          <p:nvPr/>
        </p:nvSpPr>
        <p:spPr>
          <a:xfrm>
            <a:off x="8337550" y="3383915"/>
            <a:ext cx="1312545" cy="10502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9650095" y="3703955"/>
            <a:ext cx="853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平年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animBg="1"/>
      <p:bldP spid="8" grpId="1" animBg="1"/>
      <p:bldP spid="9" grpId="0"/>
      <p:bldP spid="9" grpId="1"/>
      <p:bldP spid="10" grpId="0" bldLvl="0" animBg="1"/>
      <p:bldP spid="10" grpId="1" animBg="1"/>
      <p:bldP spid="11" grpId="0"/>
      <p:bldP spid="11" grpId="1"/>
      <p:bldP spid="12" grpId="0" bldLvl="0" animBg="1"/>
      <p:bldP spid="12" grpId="1" animBg="1"/>
      <p:bldP spid="13" grpId="0"/>
      <p:bldP spid="13" grpId="1"/>
      <p:bldP spid="17" grpId="0" bldLvl="0" animBg="1"/>
      <p:bldP spid="17" grpId="1" animBg="1"/>
      <p:bldP spid="24" grpId="0"/>
      <p:bldP spid="24" grpId="1"/>
      <p:bldP spid="26" grpId="0" bldLvl="0" animBg="1"/>
      <p:bldP spid="26" grpId="1" animBg="1"/>
      <p:bldP spid="45" grpId="0"/>
      <p:bldP spid="45" grpId="1"/>
      <p:bldP spid="49" grpId="0" bldLvl="0" animBg="1"/>
      <p:bldP spid="49" grpId="1" animBg="1"/>
      <p:bldP spid="51" grpId="0"/>
      <p:bldP spid="51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551940" y="1085850"/>
            <a:ext cx="9641840" cy="4816475"/>
          </a:xfrm>
          <a:prstGeom prst="rect">
            <a:avLst/>
          </a:prstGeom>
          <a:solidFill>
            <a:schemeClr val="bg1"/>
          </a:solidFill>
          <a:ln w="57150">
            <a:solidFill>
              <a:srgbClr val="FFB4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44" name="矩形 43"/>
          <p:cNvSpPr/>
          <p:nvPr/>
        </p:nvSpPr>
        <p:spPr>
          <a:xfrm>
            <a:off x="2561561" y="1153478"/>
            <a:ext cx="8370119" cy="95313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）平年一年有多少天？是几个星期零几天？</a:t>
            </a:r>
            <a:endParaRPr lang="en-US" altLang="zh-CN" sz="2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 闰年一年有多少天？</a:t>
            </a:r>
            <a:endParaRPr lang="zh-CN" altLang="en-US" sz="28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181725" y="2349500"/>
            <a:ext cx="171323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365(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天</a:t>
            </a:r>
            <a:r>
              <a:rPr 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endParaRPr lang="en-US" altLang="en-US" sz="32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401820" y="3103245"/>
            <a:ext cx="38881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52(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个</a:t>
            </a:r>
            <a:r>
              <a:rPr 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天</a:t>
            </a:r>
            <a:r>
              <a:rPr 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  <a:ea typeface="+mn-ea"/>
              </a:rPr>
              <a:t>　</a:t>
            </a:r>
          </a:p>
        </p:txBody>
      </p:sp>
      <p:sp>
        <p:nvSpPr>
          <p:cNvPr id="48" name="矩形 47"/>
          <p:cNvSpPr/>
          <p:nvPr/>
        </p:nvSpPr>
        <p:spPr>
          <a:xfrm>
            <a:off x="4421798" y="3686810"/>
            <a:ext cx="16167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366(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天</a:t>
            </a:r>
            <a:r>
              <a:rPr 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endParaRPr lang="en-US" altLang="en-US" sz="32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715260" y="4536440"/>
            <a:ext cx="85985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答：平年一年有365天，是52个星期零1天，</a:t>
            </a:r>
          </a:p>
          <a:p>
            <a:r>
              <a:rPr 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闰年一年有366天。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830830" y="2349500"/>
            <a:ext cx="17500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31×7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97630" y="2349500"/>
            <a:ext cx="20840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+30×4</a:t>
            </a:r>
            <a:endParaRPr lang="en-US" altLang="en-US" sz="3200" b="1" dirty="0" smtClean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75885" y="2349500"/>
            <a:ext cx="12160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+28=</a:t>
            </a:r>
            <a:endParaRPr lang="en-US" altLang="en-US" sz="3200" b="1" dirty="0" smtClean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96235" y="3094355"/>
            <a:ext cx="10102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365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525520" y="3101340"/>
            <a:ext cx="18580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</a:rPr>
              <a:t>÷7=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943860" y="3686810"/>
            <a:ext cx="17456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365+1=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762982">
            <a:off x="10527665" y="5057140"/>
            <a:ext cx="1461135" cy="1461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6" grpId="0"/>
      <p:bldP spid="46" grpId="1"/>
      <p:bldP spid="47" grpId="0"/>
      <p:bldP spid="47" grpId="1"/>
      <p:bldP spid="48" grpId="0"/>
      <p:bldP spid="48" grpId="1"/>
      <p:bldP spid="50" grpId="0"/>
      <p:bldP spid="50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74282" y="1292225"/>
            <a:ext cx="10019498" cy="4766310"/>
          </a:xfrm>
          <a:prstGeom prst="rect">
            <a:avLst/>
          </a:prstGeom>
          <a:solidFill>
            <a:schemeClr val="bg1"/>
          </a:solidFill>
          <a:ln w="57150">
            <a:solidFill>
              <a:srgbClr val="FFB4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999646" y="458449"/>
            <a:ext cx="207170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填空。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37398" y="4072255"/>
            <a:ext cx="1129427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）通常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年里有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    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个平年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个闰年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公历年份是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的倍数的年份一般都是闰年。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但公历年份是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的倍数时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必须是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  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endParaRPr lang="en-US" altLang="zh-CN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倍数才是闰年。</a:t>
            </a:r>
          </a:p>
        </p:txBody>
      </p:sp>
      <p:sp>
        <p:nvSpPr>
          <p:cNvPr id="32" name="矩形 31"/>
          <p:cNvSpPr/>
          <p:nvPr/>
        </p:nvSpPr>
        <p:spPr>
          <a:xfrm>
            <a:off x="1128063" y="1276334"/>
            <a:ext cx="9444687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 平年二月有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  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天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闰年二月有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  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天。</a:t>
            </a:r>
          </a:p>
        </p:txBody>
      </p:sp>
      <p:sp>
        <p:nvSpPr>
          <p:cNvPr id="33" name="矩形 32"/>
          <p:cNvSpPr/>
          <p:nvPr/>
        </p:nvSpPr>
        <p:spPr>
          <a:xfrm>
            <a:off x="1109047" y="2044302"/>
            <a:ext cx="103065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）闰年全年有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 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天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平年全年有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 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天。</a:t>
            </a:r>
          </a:p>
        </p:txBody>
      </p:sp>
      <p:sp>
        <p:nvSpPr>
          <p:cNvPr id="34" name="矩形 33"/>
          <p:cNvSpPr/>
          <p:nvPr/>
        </p:nvSpPr>
        <p:spPr>
          <a:xfrm>
            <a:off x="1156336" y="2771770"/>
            <a:ext cx="868298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1900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年的二月有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天。</a:t>
            </a:r>
          </a:p>
        </p:txBody>
      </p:sp>
      <p:sp>
        <p:nvSpPr>
          <p:cNvPr id="39" name="矩形 38"/>
          <p:cNvSpPr/>
          <p:nvPr/>
        </p:nvSpPr>
        <p:spPr>
          <a:xfrm>
            <a:off x="1142214" y="3419475"/>
            <a:ext cx="9063853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2016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年一、二、三月一共有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天。</a:t>
            </a:r>
          </a:p>
        </p:txBody>
      </p:sp>
      <p:sp>
        <p:nvSpPr>
          <p:cNvPr id="43" name="矩形 42"/>
          <p:cNvSpPr/>
          <p:nvPr/>
        </p:nvSpPr>
        <p:spPr>
          <a:xfrm>
            <a:off x="4414388" y="1247759"/>
            <a:ext cx="5943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28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810078" y="1276334"/>
            <a:ext cx="5943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29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285799" y="2044302"/>
            <a:ext cx="89217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366 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981210" y="2054462"/>
            <a:ext cx="800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365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355464" y="2712080"/>
            <a:ext cx="5943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28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100458" y="3429000"/>
            <a:ext cx="5943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91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557264" y="4071942"/>
            <a:ext cx="3886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3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498478" y="4067180"/>
            <a:ext cx="3886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805792" y="4561848"/>
            <a:ext cx="3886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4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102176" y="5090489"/>
            <a:ext cx="800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b="1" dirty="0" smtClean="0">
                <a:solidFill>
                  <a:srgbClr val="FF0000"/>
                </a:solidFill>
              </a:rPr>
              <a:t>400</a:t>
            </a:r>
            <a:endParaRPr lang="en-US" altLang="en-US" sz="3200" b="1" dirty="0" smtClean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11443" y="4329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762982">
            <a:off x="10527665" y="5057140"/>
            <a:ext cx="1461135" cy="146113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51940" y="1292225"/>
            <a:ext cx="9641840" cy="4610100"/>
          </a:xfrm>
          <a:prstGeom prst="rect">
            <a:avLst/>
          </a:prstGeom>
          <a:solidFill>
            <a:schemeClr val="bg1"/>
          </a:solidFill>
          <a:ln w="57150">
            <a:solidFill>
              <a:srgbClr val="FFB4F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016155" y="307002"/>
            <a:ext cx="271464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连线。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81224" y="1609713"/>
            <a:ext cx="1571636" cy="583565"/>
          </a:xfrm>
          <a:prstGeom prst="rect">
            <a:avLst/>
          </a:prstGeom>
          <a:solidFill>
            <a:srgbClr val="FFB4FF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1964</a:t>
            </a:r>
            <a:r>
              <a:rPr lang="zh-CN" altLang="en-US" sz="3200" dirty="0" smtClean="0">
                <a:ea typeface="楷体_GB2312"/>
              </a:rPr>
              <a:t>年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52926" y="1609713"/>
            <a:ext cx="1571636" cy="583565"/>
          </a:xfrm>
          <a:prstGeom prst="rect">
            <a:avLst/>
          </a:prstGeom>
          <a:solidFill>
            <a:srgbClr val="FFB4FF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1992</a:t>
            </a:r>
            <a:r>
              <a:rPr lang="zh-CN" altLang="en-US" sz="3200" dirty="0" smtClean="0">
                <a:ea typeface="楷体_GB2312"/>
              </a:rPr>
              <a:t>年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53190" y="1609713"/>
            <a:ext cx="1571636" cy="583565"/>
          </a:xfrm>
          <a:prstGeom prst="rect">
            <a:avLst/>
          </a:prstGeom>
          <a:solidFill>
            <a:srgbClr val="FFB4FF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2000</a:t>
            </a:r>
            <a:r>
              <a:rPr lang="zh-CN" altLang="en-US" sz="3200" dirty="0" smtClean="0">
                <a:ea typeface="楷体_GB2312"/>
              </a:rPr>
              <a:t>年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82016" y="1609713"/>
            <a:ext cx="1643074" cy="583565"/>
          </a:xfrm>
          <a:prstGeom prst="rect">
            <a:avLst/>
          </a:prstGeom>
          <a:solidFill>
            <a:srgbClr val="FFB4FF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2100</a:t>
            </a:r>
            <a:r>
              <a:rPr lang="zh-CN" altLang="en-US" sz="3200" dirty="0" smtClean="0">
                <a:ea typeface="楷体_GB2312"/>
              </a:rPr>
              <a:t>年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52662" y="4572008"/>
            <a:ext cx="1571636" cy="583565"/>
          </a:xfrm>
          <a:prstGeom prst="rect">
            <a:avLst/>
          </a:prstGeom>
          <a:solidFill>
            <a:srgbClr val="FFB4FF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1945</a:t>
            </a:r>
            <a:r>
              <a:rPr lang="zh-CN" altLang="en-US" sz="3200" dirty="0" smtClean="0">
                <a:ea typeface="楷体_GB2312"/>
              </a:rPr>
              <a:t>年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24364" y="4572008"/>
            <a:ext cx="1571636" cy="583565"/>
          </a:xfrm>
          <a:prstGeom prst="rect">
            <a:avLst/>
          </a:prstGeom>
          <a:solidFill>
            <a:srgbClr val="FFB4FF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1949</a:t>
            </a:r>
            <a:r>
              <a:rPr lang="zh-CN" altLang="en-US" sz="3200" dirty="0" smtClean="0">
                <a:ea typeface="楷体_GB2312"/>
              </a:rPr>
              <a:t>年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24628" y="4572008"/>
            <a:ext cx="1571636" cy="583565"/>
          </a:xfrm>
          <a:prstGeom prst="rect">
            <a:avLst/>
          </a:prstGeom>
          <a:solidFill>
            <a:srgbClr val="FFB4FF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1964</a:t>
            </a:r>
            <a:r>
              <a:rPr lang="zh-CN" altLang="en-US" sz="3200" dirty="0" smtClean="0">
                <a:ea typeface="楷体_GB2312"/>
              </a:rPr>
              <a:t>年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453454" y="4572008"/>
            <a:ext cx="1571636" cy="583565"/>
          </a:xfrm>
          <a:prstGeom prst="rect">
            <a:avLst/>
          </a:prstGeom>
          <a:solidFill>
            <a:srgbClr val="FFB4FF"/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1990</a:t>
            </a:r>
            <a:r>
              <a:rPr lang="zh-CN" altLang="en-US" sz="3200" dirty="0" smtClean="0">
                <a:ea typeface="楷体_GB2312"/>
              </a:rPr>
              <a:t>年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4167174" y="3143248"/>
            <a:ext cx="1071570" cy="57150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闰年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7024694" y="3143248"/>
            <a:ext cx="1071570" cy="571504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平年</a:t>
            </a:r>
          </a:p>
        </p:txBody>
      </p:sp>
      <p:cxnSp>
        <p:nvCxnSpPr>
          <p:cNvPr id="26" name="直接连接符 25"/>
          <p:cNvCxnSpPr>
            <a:stCxn id="15" idx="2"/>
            <a:endCxn id="24" idx="0"/>
          </p:cNvCxnSpPr>
          <p:nvPr/>
        </p:nvCxnSpPr>
        <p:spPr>
          <a:xfrm>
            <a:off x="3166745" y="2193290"/>
            <a:ext cx="1536065" cy="9499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endCxn id="24" idx="0"/>
          </p:cNvCxnSpPr>
          <p:nvPr/>
        </p:nvCxnSpPr>
        <p:spPr>
          <a:xfrm flipH="1">
            <a:off x="4702810" y="2187575"/>
            <a:ext cx="363220" cy="9556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endCxn id="24" idx="0"/>
          </p:cNvCxnSpPr>
          <p:nvPr/>
        </p:nvCxnSpPr>
        <p:spPr>
          <a:xfrm flipH="1">
            <a:off x="4702810" y="2228850"/>
            <a:ext cx="2278380" cy="9144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endCxn id="25" idx="0"/>
          </p:cNvCxnSpPr>
          <p:nvPr/>
        </p:nvCxnSpPr>
        <p:spPr>
          <a:xfrm flipH="1">
            <a:off x="7560945" y="2187575"/>
            <a:ext cx="1304290" cy="9556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endCxn id="25" idx="2"/>
          </p:cNvCxnSpPr>
          <p:nvPr/>
        </p:nvCxnSpPr>
        <p:spPr>
          <a:xfrm flipV="1">
            <a:off x="3171190" y="3714750"/>
            <a:ext cx="4389755" cy="8312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stCxn id="20" idx="0"/>
            <a:endCxn id="25" idx="2"/>
          </p:cNvCxnSpPr>
          <p:nvPr/>
        </p:nvCxnSpPr>
        <p:spPr>
          <a:xfrm flipV="1">
            <a:off x="5309870" y="3714750"/>
            <a:ext cx="2251075" cy="8572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endCxn id="21" idx="0"/>
          </p:cNvCxnSpPr>
          <p:nvPr/>
        </p:nvCxnSpPr>
        <p:spPr>
          <a:xfrm>
            <a:off x="4849495" y="3711575"/>
            <a:ext cx="2461260" cy="8604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endCxn id="22" idx="0"/>
          </p:cNvCxnSpPr>
          <p:nvPr/>
        </p:nvCxnSpPr>
        <p:spPr>
          <a:xfrm>
            <a:off x="7596505" y="3714750"/>
            <a:ext cx="1642745" cy="8572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02913" y="130493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632093" y="39041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158115" y="5715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4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94963" y="16160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21875" y="151987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189085" y="2174875"/>
            <a:ext cx="2767965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67988" y="118014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26"/>
          <p:cNvSpPr txBox="1"/>
          <p:nvPr/>
        </p:nvSpPr>
        <p:spPr>
          <a:xfrm>
            <a:off x="1444428" y="1707141"/>
            <a:ext cx="7808792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ts val="3600"/>
              </a:lnSpc>
            </a:pPr>
            <a:r>
              <a:rPr lang="zh-CN" altLang="en-US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</a:t>
            </a:r>
            <a:r>
              <a:rPr lang="en-US" altLang="zh-CN" sz="3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</a:t>
            </a:r>
            <a:r>
              <a:rPr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我们认识了平年和闰年,知道了如何判断闰年的方法:公历年份÷4的结果如果没有余数,一般就是闰年。如果是整百年数,就要公历年份÷400。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294130" y="1488440"/>
            <a:ext cx="8109585" cy="2370455"/>
          </a:xfrm>
          <a:prstGeom prst="roundRect">
            <a:avLst>
              <a:gd name="adj" fmla="val 31977"/>
            </a:avLst>
          </a:prstGeom>
          <a:noFill/>
          <a:ln w="28575" cmpd="sng">
            <a:solidFill>
              <a:srgbClr val="0CB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  <p:bldP spid="4" grpId="0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2279398" y="205067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2279398" y="3976138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828415" y="1753870"/>
            <a:ext cx="6769735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教材第81页练习十七第4,5题。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3698180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2898117" y="1634156"/>
            <a:ext cx="564360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元旦是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   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   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  <a:r>
              <a:rPr 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898117" y="2419974"/>
            <a:ext cx="764386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妇女节是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 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925422" y="3182614"/>
            <a:ext cx="700092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劳动节是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 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 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897799" y="3943985"/>
            <a:ext cx="742955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儿童节是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 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  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954632" y="4777428"/>
            <a:ext cx="71438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教师节是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 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954632" y="5563246"/>
            <a:ext cx="75009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国庆节是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　　   </a:t>
            </a:r>
            <a:r>
              <a:rPr lang="en-US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日。</a:t>
            </a:r>
          </a:p>
        </p:txBody>
      </p:sp>
      <p:sp>
        <p:nvSpPr>
          <p:cNvPr id="41" name="矩形 40"/>
          <p:cNvSpPr/>
          <p:nvPr/>
        </p:nvSpPr>
        <p:spPr>
          <a:xfrm>
            <a:off x="4403397" y="1669081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一</a:t>
            </a:r>
          </a:p>
        </p:txBody>
      </p:sp>
      <p:sp>
        <p:nvSpPr>
          <p:cNvPr id="42" name="矩形 41"/>
          <p:cNvSpPr/>
          <p:nvPr/>
        </p:nvSpPr>
        <p:spPr>
          <a:xfrm>
            <a:off x="5765398" y="1646221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一</a:t>
            </a:r>
          </a:p>
        </p:txBody>
      </p:sp>
      <p:sp>
        <p:nvSpPr>
          <p:cNvPr id="43" name="矩形 42"/>
          <p:cNvSpPr/>
          <p:nvPr/>
        </p:nvSpPr>
        <p:spPr>
          <a:xfrm>
            <a:off x="4926004" y="2474584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三</a:t>
            </a:r>
          </a:p>
        </p:txBody>
      </p:sp>
      <p:sp>
        <p:nvSpPr>
          <p:cNvPr id="44" name="矩形 43"/>
          <p:cNvSpPr/>
          <p:nvPr/>
        </p:nvSpPr>
        <p:spPr>
          <a:xfrm>
            <a:off x="4994584" y="3209284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五</a:t>
            </a:r>
          </a:p>
        </p:txBody>
      </p:sp>
      <p:sp>
        <p:nvSpPr>
          <p:cNvPr id="45" name="矩形 44"/>
          <p:cNvSpPr/>
          <p:nvPr/>
        </p:nvSpPr>
        <p:spPr>
          <a:xfrm>
            <a:off x="6241814" y="2460698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八</a:t>
            </a:r>
          </a:p>
        </p:txBody>
      </p:sp>
      <p:sp>
        <p:nvSpPr>
          <p:cNvPr id="46" name="矩形 45"/>
          <p:cNvSpPr/>
          <p:nvPr/>
        </p:nvSpPr>
        <p:spPr>
          <a:xfrm>
            <a:off x="6432785" y="3251512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一</a:t>
            </a:r>
          </a:p>
        </p:txBody>
      </p:sp>
      <p:sp>
        <p:nvSpPr>
          <p:cNvPr id="47" name="矩形 46"/>
          <p:cNvSpPr/>
          <p:nvPr/>
        </p:nvSpPr>
        <p:spPr>
          <a:xfrm>
            <a:off x="4994584" y="4001135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六</a:t>
            </a:r>
          </a:p>
        </p:txBody>
      </p:sp>
      <p:sp>
        <p:nvSpPr>
          <p:cNvPr id="48" name="矩形 47"/>
          <p:cNvSpPr/>
          <p:nvPr/>
        </p:nvSpPr>
        <p:spPr>
          <a:xfrm>
            <a:off x="6524860" y="3992245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一</a:t>
            </a:r>
          </a:p>
        </p:txBody>
      </p:sp>
      <p:sp>
        <p:nvSpPr>
          <p:cNvPr id="49" name="矩形 48"/>
          <p:cNvSpPr/>
          <p:nvPr/>
        </p:nvSpPr>
        <p:spPr>
          <a:xfrm>
            <a:off x="5066022" y="4769173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九</a:t>
            </a:r>
          </a:p>
        </p:txBody>
      </p:sp>
      <p:sp>
        <p:nvSpPr>
          <p:cNvPr id="50" name="矩形 49"/>
          <p:cNvSpPr/>
          <p:nvPr/>
        </p:nvSpPr>
        <p:spPr>
          <a:xfrm>
            <a:off x="6540100" y="4780921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十</a:t>
            </a:r>
          </a:p>
        </p:txBody>
      </p:sp>
      <p:sp>
        <p:nvSpPr>
          <p:cNvPr id="51" name="矩形 50"/>
          <p:cNvSpPr/>
          <p:nvPr/>
        </p:nvSpPr>
        <p:spPr>
          <a:xfrm>
            <a:off x="5013952" y="5611189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十</a:t>
            </a:r>
          </a:p>
        </p:txBody>
      </p:sp>
      <p:sp>
        <p:nvSpPr>
          <p:cNvPr id="52" name="矩形 51"/>
          <p:cNvSpPr/>
          <p:nvPr/>
        </p:nvSpPr>
        <p:spPr>
          <a:xfrm>
            <a:off x="6572485" y="5611189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一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" name="组合 9"/>
          <p:cNvGrpSpPr/>
          <p:nvPr/>
        </p:nvGrpSpPr>
        <p:grpSpPr>
          <a:xfrm>
            <a:off x="70485" y="71755"/>
            <a:ext cx="2636520" cy="1080770"/>
            <a:chOff x="137" y="91"/>
            <a:chExt cx="4152" cy="1702"/>
          </a:xfrm>
        </p:grpSpPr>
        <p:pic>
          <p:nvPicPr>
            <p:cNvPr id="12" name="图片 11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3" name="图片 2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4234815" y="-7620"/>
            <a:ext cx="4084320" cy="1595755"/>
            <a:chOff x="-51859" y="123185"/>
            <a:chExt cx="4270933" cy="189186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350" y="304292"/>
              <a:ext cx="3958724" cy="171075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1859" y="123185"/>
              <a:ext cx="1335450" cy="1062290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5620193" y="499682"/>
            <a:ext cx="1556385" cy="6451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600" b="1" dirty="0">
                <a:ln w="31750">
                  <a:solidFill>
                    <a:schemeClr val="bg1"/>
                  </a:solidFill>
                </a:ln>
                <a:solidFill>
                  <a:srgbClr val="28B8D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填一填</a:t>
            </a: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334" y="4869759"/>
            <a:ext cx="3432520" cy="162962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310" y="744220"/>
            <a:ext cx="4855210" cy="5330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5" y="2123440"/>
            <a:ext cx="2642235" cy="34366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970655" y="2847975"/>
            <a:ext cx="321373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趣体简" panose="02010609000101010101" pitchFamily="49" charset="-122"/>
                <a:sym typeface="+mn-ea"/>
              </a:rPr>
              <a:t>     </a:t>
            </a:r>
            <a:r>
              <a:rPr sz="2800" b="1" dirty="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趣体简" panose="02010609000101010101" pitchFamily="49" charset="-122"/>
                <a:sym typeface="+mn-ea"/>
              </a:rPr>
              <a:t>老师随便报一个月份,要是大月男同学起立,要是小月女同学起立。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440" y="665480"/>
            <a:ext cx="4904740" cy="53854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5" y="2123440"/>
            <a:ext cx="2642235" cy="34366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61945" y="3505200"/>
            <a:ext cx="32137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趣体简" panose="02010609000101010101" pitchFamily="49" charset="-122"/>
                <a:sym typeface="+mn-ea"/>
              </a:rPr>
              <a:t>     </a:t>
            </a:r>
            <a:r>
              <a:rPr sz="2800" b="1" dirty="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趣体简" panose="02010609000101010101" pitchFamily="49" charset="-122"/>
                <a:sym typeface="+mn-ea"/>
              </a:rPr>
              <a:t>你知道自己出生在哪一年吗?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2861945" y="2789555"/>
            <a:ext cx="321373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趣体简" panose="02010609000101010101" pitchFamily="49" charset="-122"/>
                <a:sym typeface="+mn-ea"/>
              </a:rPr>
              <a:t>     </a:t>
            </a:r>
            <a:r>
              <a:rPr sz="2800" b="1" dirty="0">
                <a:solidFill>
                  <a:srgbClr val="00A0E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趣体简" panose="02010609000101010101" pitchFamily="49" charset="-122"/>
                <a:sym typeface="+mn-ea"/>
              </a:rPr>
              <a:t>闰平同学出生在2004年,他从第二年起到现在(2015年)只过了两个生日,你知道为什么吗?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646285" y="3958590"/>
            <a:ext cx="2766695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245"/>
          <p:cNvSpPr>
            <a:spLocks noChangeArrowheads="1"/>
          </p:cNvSpPr>
          <p:nvPr/>
        </p:nvSpPr>
        <p:spPr bwMode="auto">
          <a:xfrm flipH="1">
            <a:off x="7315200" y="3345815"/>
            <a:ext cx="2540635" cy="1617345"/>
          </a:xfrm>
          <a:prstGeom prst="wedgeRoundRectCallout">
            <a:avLst>
              <a:gd name="adj1" fmla="val -53968"/>
              <a:gd name="adj2" fmla="val -1419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闰平同学的生日可能在2月29日)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3" grpId="0" animBg="1"/>
      <p:bldP spid="1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72738" y="162243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64135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5" name="图片 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6" name="图片 5" descr="4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171" t="9378" r="7112" b="7668"/>
          <a:stretch>
            <a:fillRect/>
          </a:stretch>
        </p:blipFill>
        <p:spPr>
          <a:xfrm>
            <a:off x="3117850" y="1179830"/>
            <a:ext cx="7185025" cy="353695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20800" y="4715510"/>
            <a:ext cx="1626235" cy="195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AutoShape 245"/>
          <p:cNvSpPr>
            <a:spLocks noChangeArrowheads="1"/>
          </p:cNvSpPr>
          <p:nvPr/>
        </p:nvSpPr>
        <p:spPr bwMode="auto">
          <a:xfrm>
            <a:off x="2861945" y="4715510"/>
            <a:ext cx="3387725" cy="1567815"/>
          </a:xfrm>
          <a:prstGeom prst="wedgeRoundRectCallout">
            <a:avLst>
              <a:gd name="adj1" fmla="val -53968"/>
              <a:gd name="adj2" fmla="val -1419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有的年份二月是28天,有的年份二月是29天。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31755" y="4267835"/>
            <a:ext cx="2129155" cy="2308860"/>
          </a:xfrm>
          <a:prstGeom prst="rect">
            <a:avLst/>
          </a:prstGeom>
        </p:spPr>
      </p:pic>
      <p:sp>
        <p:nvSpPr>
          <p:cNvPr id="9" name="AutoShape 245"/>
          <p:cNvSpPr>
            <a:spLocks noChangeArrowheads="1"/>
          </p:cNvSpPr>
          <p:nvPr/>
        </p:nvSpPr>
        <p:spPr bwMode="auto">
          <a:xfrm flipH="1">
            <a:off x="6978650" y="4792980"/>
            <a:ext cx="3174365" cy="1695450"/>
          </a:xfrm>
          <a:prstGeom prst="wedgeRoundRectCallout">
            <a:avLst>
              <a:gd name="adj1" fmla="val -53968"/>
              <a:gd name="adj2" fmla="val -1419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二月份有29天的年份叫做闰年,二月份有28天的年份叫做平年。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727600" y="130954"/>
            <a:ext cx="6504386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b="1" dirty="0">
                <a:solidFill>
                  <a:srgbClr val="218A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000" b="1" dirty="0">
                <a:solidFill>
                  <a:srgbClr val="218A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观察这两个月份的天数，你发现了什么？这两个月的天数一样吗？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39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9" grpId="0" animBg="1"/>
      <p:bldP spid="9" grpId="1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2910840" y="906780"/>
            <a:ext cx="7882255" cy="3944620"/>
          </a:xfrm>
          <a:prstGeom prst="rect">
            <a:avLst/>
          </a:prstGeom>
          <a:solidFill>
            <a:schemeClr val="bg1"/>
          </a:solidFill>
          <a:ln>
            <a:solidFill>
              <a:srgbClr val="8BD0E9"/>
            </a:solidFill>
          </a:ln>
          <a:effectLst>
            <a:outerShdw blurRad="25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046" y="988832"/>
            <a:ext cx="7649527" cy="3709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/>
          <p:cNvSpPr/>
          <p:nvPr/>
        </p:nvSpPr>
        <p:spPr>
          <a:xfrm>
            <a:off x="9126855" y="1134110"/>
            <a:ext cx="1346200" cy="975995"/>
          </a:xfrm>
          <a:custGeom>
            <a:avLst/>
            <a:gdLst>
              <a:gd name="connsiteX0" fmla="*/ 0 w 1495425"/>
              <a:gd name="connsiteY0" fmla="*/ 509588 h 1019175"/>
              <a:gd name="connsiteX1" fmla="*/ 747713 w 1495425"/>
              <a:gd name="connsiteY1" fmla="*/ 0 h 1019175"/>
              <a:gd name="connsiteX2" fmla="*/ 1495426 w 1495425"/>
              <a:gd name="connsiteY2" fmla="*/ 509588 h 1019175"/>
              <a:gd name="connsiteX3" fmla="*/ 747713 w 1495425"/>
              <a:gd name="connsiteY3" fmla="*/ 1019176 h 1019175"/>
              <a:gd name="connsiteX4" fmla="*/ 0 w 1495425"/>
              <a:gd name="connsiteY4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5425" h="1019175" extrusionOk="0">
                <a:moveTo>
                  <a:pt x="0" y="509588"/>
                </a:moveTo>
                <a:cubicBezTo>
                  <a:pt x="12005" y="137845"/>
                  <a:pt x="370520" y="28804"/>
                  <a:pt x="747713" y="0"/>
                </a:cubicBezTo>
                <a:cubicBezTo>
                  <a:pt x="1134906" y="-9739"/>
                  <a:pt x="1503080" y="201313"/>
                  <a:pt x="1495426" y="509588"/>
                </a:cubicBezTo>
                <a:cubicBezTo>
                  <a:pt x="1567658" y="743282"/>
                  <a:pt x="1150431" y="1045247"/>
                  <a:pt x="747713" y="1019176"/>
                </a:cubicBezTo>
                <a:cubicBezTo>
                  <a:pt x="318839" y="1071473"/>
                  <a:pt x="29728" y="764878"/>
                  <a:pt x="0" y="509588"/>
                </a:cubicBezTo>
                <a:close/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sp>
        <p:nvSpPr>
          <p:cNvPr id="14" name="椭圆 13"/>
          <p:cNvSpPr/>
          <p:nvPr/>
        </p:nvSpPr>
        <p:spPr>
          <a:xfrm>
            <a:off x="9127172" y="2455405"/>
            <a:ext cx="1345883" cy="917257"/>
          </a:xfrm>
          <a:custGeom>
            <a:avLst/>
            <a:gdLst>
              <a:gd name="connsiteX0" fmla="*/ 0 w 1495425"/>
              <a:gd name="connsiteY0" fmla="*/ 509588 h 1019175"/>
              <a:gd name="connsiteX1" fmla="*/ 747713 w 1495425"/>
              <a:gd name="connsiteY1" fmla="*/ 0 h 1019175"/>
              <a:gd name="connsiteX2" fmla="*/ 1495426 w 1495425"/>
              <a:gd name="connsiteY2" fmla="*/ 509588 h 1019175"/>
              <a:gd name="connsiteX3" fmla="*/ 747713 w 1495425"/>
              <a:gd name="connsiteY3" fmla="*/ 1019176 h 1019175"/>
              <a:gd name="connsiteX4" fmla="*/ 0 w 1495425"/>
              <a:gd name="connsiteY4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5425" h="1019175" extrusionOk="0">
                <a:moveTo>
                  <a:pt x="0" y="509588"/>
                </a:moveTo>
                <a:cubicBezTo>
                  <a:pt x="12005" y="137845"/>
                  <a:pt x="370520" y="28804"/>
                  <a:pt x="747713" y="0"/>
                </a:cubicBezTo>
                <a:cubicBezTo>
                  <a:pt x="1134906" y="-9739"/>
                  <a:pt x="1503080" y="201313"/>
                  <a:pt x="1495426" y="509588"/>
                </a:cubicBezTo>
                <a:cubicBezTo>
                  <a:pt x="1567658" y="743282"/>
                  <a:pt x="1150431" y="1045247"/>
                  <a:pt x="747713" y="1019176"/>
                </a:cubicBezTo>
                <a:cubicBezTo>
                  <a:pt x="318839" y="1071473"/>
                  <a:pt x="29728" y="764878"/>
                  <a:pt x="0" y="509588"/>
                </a:cubicBezTo>
                <a:close/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sp>
        <p:nvSpPr>
          <p:cNvPr id="15" name="椭圆 14"/>
          <p:cNvSpPr/>
          <p:nvPr/>
        </p:nvSpPr>
        <p:spPr>
          <a:xfrm>
            <a:off x="9126855" y="3617595"/>
            <a:ext cx="1346200" cy="1080770"/>
          </a:xfrm>
          <a:custGeom>
            <a:avLst/>
            <a:gdLst>
              <a:gd name="connsiteX0" fmla="*/ 0 w 1495425"/>
              <a:gd name="connsiteY0" fmla="*/ 509588 h 1019175"/>
              <a:gd name="connsiteX1" fmla="*/ 747713 w 1495425"/>
              <a:gd name="connsiteY1" fmla="*/ 0 h 1019175"/>
              <a:gd name="connsiteX2" fmla="*/ 1495426 w 1495425"/>
              <a:gd name="connsiteY2" fmla="*/ 509588 h 1019175"/>
              <a:gd name="connsiteX3" fmla="*/ 747713 w 1495425"/>
              <a:gd name="connsiteY3" fmla="*/ 1019176 h 1019175"/>
              <a:gd name="connsiteX4" fmla="*/ 0 w 1495425"/>
              <a:gd name="connsiteY4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5425" h="1019175" extrusionOk="0">
                <a:moveTo>
                  <a:pt x="0" y="509588"/>
                </a:moveTo>
                <a:cubicBezTo>
                  <a:pt x="12005" y="137845"/>
                  <a:pt x="370520" y="28804"/>
                  <a:pt x="747713" y="0"/>
                </a:cubicBezTo>
                <a:cubicBezTo>
                  <a:pt x="1134906" y="-9739"/>
                  <a:pt x="1503080" y="201313"/>
                  <a:pt x="1495426" y="509588"/>
                </a:cubicBezTo>
                <a:cubicBezTo>
                  <a:pt x="1567658" y="743282"/>
                  <a:pt x="1150431" y="1045247"/>
                  <a:pt x="747713" y="1019176"/>
                </a:cubicBezTo>
                <a:cubicBezTo>
                  <a:pt x="318839" y="1071473"/>
                  <a:pt x="29728" y="764878"/>
                  <a:pt x="0" y="509588"/>
                </a:cubicBezTo>
                <a:close/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20"/>
          </a:p>
        </p:txBody>
      </p:sp>
      <p:grpSp>
        <p:nvGrpSpPr>
          <p:cNvPr id="4" name="组合 3"/>
          <p:cNvGrpSpPr/>
          <p:nvPr/>
        </p:nvGrpSpPr>
        <p:grpSpPr>
          <a:xfrm>
            <a:off x="64135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3210560" y="261620"/>
            <a:ext cx="77806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218A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观察1997年~2008年2月的天数，你发现了什么？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72738" y="162243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2180590" y="5015230"/>
            <a:ext cx="954976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二月是个特殊的月份，我们</a:t>
            </a:r>
            <a:r>
              <a:rPr kumimoji="1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把2月</a:t>
            </a:r>
            <a:r>
              <a:rPr kumimoji="1" 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份</a:t>
            </a:r>
            <a:r>
              <a:rPr kumimoji="1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只有28天的年份叫平年，把2月</a:t>
            </a:r>
            <a:r>
              <a:rPr kumimoji="1" 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份</a:t>
            </a:r>
            <a:r>
              <a:rPr kumimoji="1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有29天的年份叫闰年</a:t>
            </a:r>
            <a:r>
              <a:rPr kumimoji="1"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8" grpId="0"/>
      <p:bldP spid="13" grpId="0"/>
      <p:bldP spid="13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1062</Words>
  <Application>Microsoft Office PowerPoint</Application>
  <PresentationFormat>自定义</PresentationFormat>
  <Paragraphs>191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2141</cp:revision>
  <dcterms:created xsi:type="dcterms:W3CDTF">2017-11-13T08:28:00Z</dcterms:created>
  <dcterms:modified xsi:type="dcterms:W3CDTF">2021-12-15T00:55:57Z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A028F6303CCB4721A44AD1E87C98B248</vt:lpwstr>
  </property>
</Properties>
</file>